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63" r:id="rId7"/>
    <p:sldId id="264" r:id="rId8"/>
    <p:sldId id="265" r:id="rId9"/>
    <p:sldId id="259" r:id="rId10"/>
    <p:sldId id="268"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09FF"/>
    <a:srgbClr val="1200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varScale="1">
        <p:scale>
          <a:sx n="82" d="100"/>
          <a:sy n="82" d="100"/>
        </p:scale>
        <p:origin x="4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15.xml"/><Relationship Id="rId1" Type="http://schemas.microsoft.com/office/2011/relationships/chartStyle" Target="style15.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pranx\Downloads\Sales%20Dashboard%20%20real.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real.xlsx]monthly sales!PivotTable1</c:name>
    <c:fmtId val="11"/>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019594298768577"/>
          <c:y val="0.11692232099200298"/>
          <c:w val="0.78947419072615899"/>
          <c:h val="0.67049083094879869"/>
        </c:manualLayout>
      </c:layout>
      <c:lineChart>
        <c:grouping val="standard"/>
        <c:varyColors val="0"/>
        <c:ser>
          <c:idx val="0"/>
          <c:order val="0"/>
          <c:tx>
            <c:strRef>
              <c:f>'monthly sales'!$B$3</c:f>
              <c:strCache>
                <c:ptCount val="1"/>
                <c:pt idx="0">
                  <c:v>Total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strRef>
              <c:f>'monthly sales'!$A$4:$A$15</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'monthly sales'!$B$4:$B$15</c:f>
              <c:numCache>
                <c:formatCode>General</c:formatCode>
                <c:ptCount val="12"/>
                <c:pt idx="0">
                  <c:v>785874.44000000076</c:v>
                </c:pt>
                <c:pt idx="1">
                  <c:v>810441.9</c:v>
                </c:pt>
                <c:pt idx="2">
                  <c:v>754501.39000000013</c:v>
                </c:pt>
                <c:pt idx="3">
                  <c:v>669390.96000000031</c:v>
                </c:pt>
                <c:pt idx="4">
                  <c:v>923972.56</c:v>
                </c:pt>
                <c:pt idx="5">
                  <c:v>454756.77999999985</c:v>
                </c:pt>
                <c:pt idx="6">
                  <c:v>514875.97000000009</c:v>
                </c:pt>
                <c:pt idx="7">
                  <c:v>659310.56999999983</c:v>
                </c:pt>
                <c:pt idx="8">
                  <c:v>584724.2699999999</c:v>
                </c:pt>
                <c:pt idx="9">
                  <c:v>1121215.2199999997</c:v>
                </c:pt>
                <c:pt idx="10">
                  <c:v>2118885.67</c:v>
                </c:pt>
                <c:pt idx="11">
                  <c:v>634679.11999999976</c:v>
                </c:pt>
              </c:numCache>
            </c:numRef>
          </c:val>
          <c:smooth val="0"/>
          <c:extLst>
            <c:ext xmlns:c16="http://schemas.microsoft.com/office/drawing/2014/chart" uri="{C3380CC4-5D6E-409C-BE32-E72D297353CC}">
              <c16:uniqueId val="{00000000-9615-4A48-A0FC-3EA82DF8D678}"/>
            </c:ext>
          </c:extLst>
        </c:ser>
        <c:dLbls>
          <c:showLegendKey val="0"/>
          <c:showVal val="0"/>
          <c:showCatName val="0"/>
          <c:showSerName val="0"/>
          <c:showPercent val="0"/>
          <c:showBubbleSize val="0"/>
        </c:dLbls>
        <c:marker val="1"/>
        <c:smooth val="0"/>
        <c:axId val="1071253119"/>
        <c:axId val="462915599"/>
      </c:lineChart>
      <c:catAx>
        <c:axId val="107125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62915599"/>
        <c:crosses val="autoZero"/>
        <c:auto val="1"/>
        <c:lblAlgn val="ctr"/>
        <c:lblOffset val="100"/>
        <c:noMultiLvlLbl val="0"/>
      </c:catAx>
      <c:valAx>
        <c:axId val="462915599"/>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125311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real.xlsx]TERRITOERY WISE SALE!PivotTable10</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s>
    <c:plotArea>
      <c:layout>
        <c:manualLayout>
          <c:layoutTarget val="inner"/>
          <c:xMode val="edge"/>
          <c:yMode val="edge"/>
          <c:x val="4.1323029409117036E-2"/>
          <c:y val="7.8914137088026794E-4"/>
          <c:w val="0.951595930650319"/>
          <c:h val="0.84167468649752097"/>
        </c:manualLayout>
      </c:layout>
      <c:barChart>
        <c:barDir val="col"/>
        <c:grouping val="clustered"/>
        <c:varyColors val="0"/>
        <c:dLbls>
          <c:showLegendKey val="0"/>
          <c:showVal val="0"/>
          <c:showCatName val="0"/>
          <c:showSerName val="0"/>
          <c:showPercent val="0"/>
          <c:showBubbleSize val="0"/>
        </c:dLbls>
        <c:gapWidth val="142"/>
        <c:overlap val="-24"/>
        <c:axId val="469986639"/>
        <c:axId val="457406143"/>
      </c:barChart>
      <c:catAx>
        <c:axId val="469986639"/>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US"/>
          </a:p>
        </c:txPr>
        <c:crossAx val="457406143"/>
        <c:crosses val="autoZero"/>
        <c:auto val="1"/>
        <c:lblAlgn val="ctr"/>
        <c:lblOffset val="100"/>
        <c:noMultiLvlLbl val="0"/>
      </c:catAx>
      <c:valAx>
        <c:axId val="457406143"/>
        <c:scaling>
          <c:orientation val="minMax"/>
        </c:scaling>
        <c:delete val="1"/>
        <c:axPos val="l"/>
        <c:numFmt formatCode="General" sourceLinked="1"/>
        <c:majorTickMark val="out"/>
        <c:minorTickMark val="none"/>
        <c:tickLblPos val="nextTo"/>
        <c:crossAx val="46998663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17045592978059"/>
          <c:y val="4.0918975156880477E-2"/>
          <c:w val="0.77134690424296226"/>
          <c:h val="0.87278563026352174"/>
        </c:manualLayout>
      </c:layout>
      <c:barChart>
        <c:barDir val="bar"/>
        <c:grouping val="stacked"/>
        <c:varyColors val="0"/>
        <c:dLbls>
          <c:showLegendKey val="0"/>
          <c:showVal val="0"/>
          <c:showCatName val="0"/>
          <c:showSerName val="0"/>
          <c:showPercent val="0"/>
          <c:showBubbleSize val="0"/>
        </c:dLbls>
        <c:gapWidth val="150"/>
        <c:overlap val="100"/>
        <c:axId val="1228188959"/>
        <c:axId val="1202297471"/>
      </c:barChart>
      <c:catAx>
        <c:axId val="1228188959"/>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a:softEdge rad="0"/>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202297471"/>
        <c:crosses val="autoZero"/>
        <c:auto val="1"/>
        <c:lblAlgn val="ctr"/>
        <c:lblOffset val="100"/>
        <c:noMultiLvlLbl val="0"/>
      </c:catAx>
      <c:valAx>
        <c:axId val="1202297471"/>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228188959"/>
        <c:crosses val="autoZero"/>
        <c:crossBetween val="between"/>
      </c:valAx>
      <c:spPr>
        <a:noFill/>
        <a:ln w="25400">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real.xlsx]country sales!PivotTable6</c:name>
    <c:fmtId val="13"/>
  </c:pivotSource>
  <c:chart>
    <c:autoTitleDeleted val="1"/>
    <c:pivotFmts>
      <c:pivotFmt>
        <c:idx val="0"/>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4046899610088"/>
          <c:y val="2.2028455882770907E-2"/>
          <c:w val="0.85912951414363303"/>
          <c:h val="0.75747034819202763"/>
        </c:manualLayout>
      </c:layout>
      <c:barChart>
        <c:barDir val="col"/>
        <c:grouping val="clustered"/>
        <c:varyColors val="0"/>
        <c:dLbls>
          <c:showLegendKey val="0"/>
          <c:showVal val="0"/>
          <c:showCatName val="0"/>
          <c:showSerName val="0"/>
          <c:showPercent val="0"/>
          <c:showBubbleSize val="0"/>
        </c:dLbls>
        <c:gapWidth val="355"/>
        <c:overlap val="-70"/>
        <c:axId val="975840736"/>
        <c:axId val="1034444096"/>
      </c:barChart>
      <c:catAx>
        <c:axId val="975840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034444096"/>
        <c:crosses val="autoZero"/>
        <c:auto val="1"/>
        <c:lblAlgn val="ctr"/>
        <c:lblOffset val="100"/>
        <c:noMultiLvlLbl val="0"/>
      </c:catAx>
      <c:valAx>
        <c:axId val="10344440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975840736"/>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real.xlsx]ORDER STATUS !PivotTable8</c:name>
    <c:fmtId val="8"/>
  </c:pivotSource>
  <c:chart>
    <c:autoTitleDeleted val="1"/>
    <c:pivotFmts>
      <c:pivotFmt>
        <c:idx val="0"/>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19050">
            <a:solidFill>
              <a:schemeClr val="lt1"/>
            </a:solidFill>
          </a:ln>
          <a:effectLst/>
        </c:spP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19050">
            <a:solidFill>
              <a:schemeClr val="lt1"/>
            </a:solidFill>
          </a:ln>
          <a:effectLst/>
        </c:spP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
        <c:idx val="18"/>
        <c:spPr>
          <a:solidFill>
            <a:schemeClr val="accent1"/>
          </a:solidFill>
          <a:ln w="19050">
            <a:solidFill>
              <a:schemeClr val="lt1"/>
            </a:solidFill>
          </a:ln>
          <a:effectLst/>
        </c:spPr>
      </c:pivotFmt>
    </c:pivotFmts>
    <c:plotArea>
      <c:layout/>
      <c:pieChart>
        <c:varyColors val="1"/>
        <c:ser>
          <c:idx val="0"/>
          <c:order val="0"/>
          <c:tx>
            <c:strRef>
              <c:f>'ORDER STATUS '!$B$3</c:f>
              <c:strCache>
                <c:ptCount val="1"/>
                <c:pt idx="0">
                  <c:v>Total</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939D-460F-83D5-0AF0FE3DDDD3}"/>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939D-460F-83D5-0AF0FE3DDDD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939D-460F-83D5-0AF0FE3DDDD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939D-460F-83D5-0AF0FE3DDDD3}"/>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939D-460F-83D5-0AF0FE3DDDD3}"/>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939D-460F-83D5-0AF0FE3DDDD3}"/>
              </c:ext>
            </c:extLst>
          </c:dPt>
          <c:dLbls>
            <c:dLbl>
              <c:idx val="0"/>
              <c:layout>
                <c:manualLayout>
                  <c:x val="-2.2101332672257078E-2"/>
                  <c:y val="-8.0758727820883576E-4"/>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939D-460F-83D5-0AF0FE3DDDD3}"/>
                </c:ext>
              </c:extLst>
            </c:dLbl>
            <c:dLbl>
              <c:idx val="1"/>
              <c:layout>
                <c:manualLayout>
                  <c:x val="-2.5931200866139157E-3"/>
                  <c:y val="-3.7678202231582553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939D-460F-83D5-0AF0FE3DDDD3}"/>
                </c:ext>
              </c:extLst>
            </c:dLbl>
            <c:dLbl>
              <c:idx val="2"/>
              <c:layout>
                <c:manualLayout>
                  <c:x val="2.3630821687894567E-2"/>
                  <c:y val="-1.2813509395140756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939D-460F-83D5-0AF0FE3DDDD3}"/>
                </c:ext>
              </c:extLst>
            </c:dLbl>
            <c:dLbl>
              <c:idx val="3"/>
              <c:layout>
                <c:manualLayout>
                  <c:x val="1.4471891765843974E-2"/>
                  <c:y val="1.650956622286847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939D-460F-83D5-0AF0FE3DDDD3}"/>
                </c:ext>
              </c:extLst>
            </c:dLbl>
            <c:dLbl>
              <c:idx val="4"/>
              <c:layout>
                <c:manualLayout>
                  <c:x val="2.9314080872315972E-2"/>
                  <c:y val="2.7250448556804242E-2"/>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939D-460F-83D5-0AF0FE3DDDD3}"/>
                </c:ext>
              </c:extLst>
            </c:dLbl>
            <c:dLbl>
              <c:idx val="5"/>
              <c:layout>
                <c:manualLayout>
                  <c:x val="5.2731276137426536E-2"/>
                  <c:y val="-0.31715520905180944"/>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B-939D-460F-83D5-0AF0FE3DDDD3}"/>
                </c:ext>
              </c:extLst>
            </c:dLbl>
            <c:spPr>
              <a:noFill/>
              <a:ln>
                <a:noFill/>
              </a:ln>
              <a:effectLst/>
            </c:spPr>
            <c:txPr>
              <a:bodyPr rot="0" spcFirstLastPara="1" vertOverflow="ellipsis" vert="horz" wrap="square" lIns="38100" tIns="19050" rIns="38100" bIns="19050" anchor="ctr" anchorCtr="1">
                <a:spAutoFit/>
              </a:bodyPr>
              <a:lstStyle/>
              <a:p>
                <a:pPr>
                  <a:defRPr lang="en-US" sz="900" b="1"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'ORDER STATUS '!$A$4:$A$10</c:f>
              <c:strCache>
                <c:ptCount val="6"/>
                <c:pt idx="0">
                  <c:v>Cancelled</c:v>
                </c:pt>
                <c:pt idx="1">
                  <c:v>Disputed</c:v>
                </c:pt>
                <c:pt idx="2">
                  <c:v>In Process</c:v>
                </c:pt>
                <c:pt idx="3">
                  <c:v>On Hold</c:v>
                </c:pt>
                <c:pt idx="4">
                  <c:v>Resolved</c:v>
                </c:pt>
                <c:pt idx="5">
                  <c:v>Shipped</c:v>
                </c:pt>
              </c:strCache>
            </c:strRef>
          </c:cat>
          <c:val>
            <c:numRef>
              <c:f>'ORDER STATUS '!$B$4:$B$10</c:f>
              <c:numCache>
                <c:formatCode>General</c:formatCode>
                <c:ptCount val="6"/>
                <c:pt idx="0">
                  <c:v>60</c:v>
                </c:pt>
                <c:pt idx="1">
                  <c:v>14</c:v>
                </c:pt>
                <c:pt idx="2">
                  <c:v>41</c:v>
                </c:pt>
                <c:pt idx="3">
                  <c:v>44</c:v>
                </c:pt>
                <c:pt idx="4">
                  <c:v>47</c:v>
                </c:pt>
                <c:pt idx="5">
                  <c:v>2617</c:v>
                </c:pt>
              </c:numCache>
            </c:numRef>
          </c:val>
          <c:extLst>
            <c:ext xmlns:c16="http://schemas.microsoft.com/office/drawing/2014/chart" uri="{C3380CC4-5D6E-409C-BE32-E72D297353CC}">
              <c16:uniqueId val="{0000000C-939D-460F-83D5-0AF0FE3DDDD3}"/>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80854103037151381"/>
          <c:y val="8.9492884761383493E-2"/>
          <c:w val="0.14030856455540253"/>
          <c:h val="0.70571977789155882"/>
        </c:manualLayout>
      </c:layout>
      <c:overlay val="0"/>
      <c:spPr>
        <a:noFill/>
        <a:ln>
          <a:noFill/>
        </a:ln>
        <a:effectLst/>
      </c:spPr>
      <c:txPr>
        <a:bodyPr rot="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Series val="1"/>
        <c14:dropZonesVisible val="1"/>
      </c14:pivotOptions>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real.xlsx]monthly sales!PivotTable1</c:name>
    <c:fmtId val="11"/>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0196008662183"/>
          <c:y val="4.2944792157390603E-2"/>
          <c:w val="0.78947419072615899"/>
          <c:h val="0.61391975420274802"/>
        </c:manualLayout>
      </c:layout>
      <c:lineChart>
        <c:grouping val="standard"/>
        <c:varyColors val="0"/>
        <c:ser>
          <c:idx val="0"/>
          <c:order val="0"/>
          <c:tx>
            <c:strRef>
              <c:f>'monthly sales'!$B$3</c:f>
              <c:strCache>
                <c:ptCount val="1"/>
                <c:pt idx="0">
                  <c:v>Total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strRef>
              <c:f>'monthly sales'!$A$4:$A$15</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'monthly sales'!$B$4:$B$15</c:f>
              <c:numCache>
                <c:formatCode>General</c:formatCode>
                <c:ptCount val="12"/>
                <c:pt idx="0">
                  <c:v>785874.44000000076</c:v>
                </c:pt>
                <c:pt idx="1">
                  <c:v>810441.9</c:v>
                </c:pt>
                <c:pt idx="2">
                  <c:v>754501.39000000013</c:v>
                </c:pt>
                <c:pt idx="3">
                  <c:v>669390.96000000031</c:v>
                </c:pt>
                <c:pt idx="4">
                  <c:v>923972.56</c:v>
                </c:pt>
                <c:pt idx="5">
                  <c:v>454756.77999999985</c:v>
                </c:pt>
                <c:pt idx="6">
                  <c:v>514875.97000000009</c:v>
                </c:pt>
                <c:pt idx="7">
                  <c:v>659310.56999999983</c:v>
                </c:pt>
                <c:pt idx="8">
                  <c:v>584724.2699999999</c:v>
                </c:pt>
                <c:pt idx="9">
                  <c:v>1121215.2199999997</c:v>
                </c:pt>
                <c:pt idx="10">
                  <c:v>2118885.67</c:v>
                </c:pt>
                <c:pt idx="11">
                  <c:v>634679.11999999976</c:v>
                </c:pt>
              </c:numCache>
            </c:numRef>
          </c:val>
          <c:smooth val="0"/>
          <c:extLst>
            <c:ext xmlns:c16="http://schemas.microsoft.com/office/drawing/2014/chart" uri="{C3380CC4-5D6E-409C-BE32-E72D297353CC}">
              <c16:uniqueId val="{00000000-9615-4A48-A0FC-3EA82DF8D678}"/>
            </c:ext>
          </c:extLst>
        </c:ser>
        <c:dLbls>
          <c:showLegendKey val="0"/>
          <c:showVal val="0"/>
          <c:showCatName val="0"/>
          <c:showSerName val="0"/>
          <c:showPercent val="0"/>
          <c:showBubbleSize val="0"/>
        </c:dLbls>
        <c:marker val="1"/>
        <c:smooth val="0"/>
        <c:axId val="1071253119"/>
        <c:axId val="462915599"/>
      </c:lineChart>
      <c:catAx>
        <c:axId val="107125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62915599"/>
        <c:crosses val="autoZero"/>
        <c:auto val="1"/>
        <c:lblAlgn val="ctr"/>
        <c:lblOffset val="100"/>
        <c:noMultiLvlLbl val="0"/>
      </c:catAx>
      <c:valAx>
        <c:axId val="462915599"/>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1253119"/>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real.xlsx]TERRITOERY WISE SALE!PivotTable10</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s>
    <c:plotArea>
      <c:layout>
        <c:manualLayout>
          <c:layoutTarget val="inner"/>
          <c:xMode val="edge"/>
          <c:yMode val="edge"/>
          <c:x val="4.1323029409117036E-2"/>
          <c:y val="7.8914137088026794E-4"/>
          <c:w val="0.951595930650319"/>
          <c:h val="0.84167468649752097"/>
        </c:manualLayout>
      </c:layout>
      <c:barChart>
        <c:barDir val="col"/>
        <c:grouping val="clustered"/>
        <c:varyColors val="0"/>
        <c:dLbls>
          <c:showLegendKey val="0"/>
          <c:showVal val="0"/>
          <c:showCatName val="0"/>
          <c:showSerName val="0"/>
          <c:showPercent val="0"/>
          <c:showBubbleSize val="0"/>
        </c:dLbls>
        <c:gapWidth val="142"/>
        <c:overlap val="-24"/>
        <c:axId val="469986639"/>
        <c:axId val="457406143"/>
      </c:barChart>
      <c:catAx>
        <c:axId val="469986639"/>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US"/>
          </a:p>
        </c:txPr>
        <c:crossAx val="457406143"/>
        <c:crosses val="autoZero"/>
        <c:auto val="1"/>
        <c:lblAlgn val="ctr"/>
        <c:lblOffset val="100"/>
        <c:noMultiLvlLbl val="0"/>
      </c:catAx>
      <c:valAx>
        <c:axId val="457406143"/>
        <c:scaling>
          <c:orientation val="minMax"/>
        </c:scaling>
        <c:delete val="1"/>
        <c:axPos val="l"/>
        <c:numFmt formatCode="General" sourceLinked="1"/>
        <c:majorTickMark val="out"/>
        <c:minorTickMark val="none"/>
        <c:tickLblPos val="nextTo"/>
        <c:crossAx val="46998663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real.xlsx]TERRITOERY WISE SALE!PivotTable10</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s>
    <c:plotArea>
      <c:layout>
        <c:manualLayout>
          <c:layoutTarget val="inner"/>
          <c:xMode val="edge"/>
          <c:yMode val="edge"/>
          <c:x val="4.1323029409117036E-2"/>
          <c:y val="7.8914137088026794E-4"/>
          <c:w val="0.951595930650319"/>
          <c:h val="0.84167468649752097"/>
        </c:manualLayout>
      </c:layout>
      <c:barChart>
        <c:barDir val="col"/>
        <c:grouping val="clustered"/>
        <c:varyColors val="0"/>
        <c:ser>
          <c:idx val="0"/>
          <c:order val="0"/>
          <c:tx>
            <c:strRef>
              <c:f>'TERRITOERY WISE SALE'!$B$3</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dPt>
            <c:idx val="0"/>
            <c:invertIfNegative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extLst>
              <c:ext xmlns:c16="http://schemas.microsoft.com/office/drawing/2014/chart" uri="{C3380CC4-5D6E-409C-BE32-E72D297353CC}">
                <c16:uniqueId val="{00000001-0294-4887-8D8B-EF79DF50EAD7}"/>
              </c:ext>
            </c:extLst>
          </c:dPt>
          <c:dLbls>
            <c:dLbl>
              <c:idx val="0"/>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 xmlns:c16="http://schemas.microsoft.com/office/drawing/2014/chart" uri="{C3380CC4-5D6E-409C-BE32-E72D297353CC}">
                  <c16:uniqueId val="{00000001-0294-4887-8D8B-EF79DF50EAD7}"/>
                </c:ext>
              </c:extLst>
            </c:dLbl>
            <c:spPr>
              <a:noFill/>
              <a:ln>
                <a:noFill/>
              </a:ln>
              <a:effectLst/>
            </c:spPr>
            <c:txPr>
              <a:bodyPr rot="0" spcFirstLastPara="1" vertOverflow="ellipsis" vert="horz" wrap="square" lIns="38100" tIns="19050" rIns="38100" bIns="19050" anchor="t" anchorCtr="0">
                <a:spAutoFit/>
              </a:bodyPr>
              <a:lstStyle/>
              <a:p>
                <a:pPr>
                  <a:defRPr lang="en-US" sz="900" b="1"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'TERRITOERY WISE SALE'!$A$4:$A$8</c:f>
              <c:strCache>
                <c:ptCount val="4"/>
                <c:pt idx="0">
                  <c:v>APAC</c:v>
                </c:pt>
                <c:pt idx="1">
                  <c:v>EMEA</c:v>
                </c:pt>
                <c:pt idx="2">
                  <c:v>Japan</c:v>
                </c:pt>
                <c:pt idx="3">
                  <c:v>NA</c:v>
                </c:pt>
              </c:strCache>
            </c:strRef>
          </c:cat>
          <c:val>
            <c:numRef>
              <c:f>'TERRITOERY WISE SALE'!$B$4:$B$8</c:f>
              <c:numCache>
                <c:formatCode>General</c:formatCode>
                <c:ptCount val="4"/>
                <c:pt idx="0">
                  <c:v>746121.83000000019</c:v>
                </c:pt>
                <c:pt idx="1">
                  <c:v>4979272.4099999955</c:v>
                </c:pt>
                <c:pt idx="2">
                  <c:v>455173.2200000002</c:v>
                </c:pt>
                <c:pt idx="3">
                  <c:v>3852061.3900000011</c:v>
                </c:pt>
              </c:numCache>
            </c:numRef>
          </c:val>
          <c:extLst>
            <c:ext xmlns:c16="http://schemas.microsoft.com/office/drawing/2014/chart" uri="{C3380CC4-5D6E-409C-BE32-E72D297353CC}">
              <c16:uniqueId val="{00000002-0294-4887-8D8B-EF79DF50EAD7}"/>
            </c:ext>
          </c:extLst>
        </c:ser>
        <c:dLbls>
          <c:showLegendKey val="0"/>
          <c:showVal val="0"/>
          <c:showCatName val="0"/>
          <c:showSerName val="0"/>
          <c:showPercent val="0"/>
          <c:showBubbleSize val="0"/>
        </c:dLbls>
        <c:gapWidth val="142"/>
        <c:overlap val="-24"/>
        <c:axId val="469986639"/>
        <c:axId val="457406143"/>
      </c:barChart>
      <c:catAx>
        <c:axId val="469986639"/>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en-US" sz="900" b="1" i="0" u="none" strike="noStrike" kern="1200" baseline="0">
                <a:solidFill>
                  <a:schemeClr val="tx2"/>
                </a:solidFill>
                <a:latin typeface="+mn-lt"/>
                <a:ea typeface="+mn-ea"/>
                <a:cs typeface="+mn-cs"/>
              </a:defRPr>
            </a:pPr>
            <a:endParaRPr lang="en-US"/>
          </a:p>
        </c:txPr>
        <c:crossAx val="457406143"/>
        <c:crosses val="autoZero"/>
        <c:auto val="1"/>
        <c:lblAlgn val="ctr"/>
        <c:lblOffset val="100"/>
        <c:noMultiLvlLbl val="0"/>
      </c:catAx>
      <c:valAx>
        <c:axId val="457406143"/>
        <c:scaling>
          <c:orientation val="minMax"/>
        </c:scaling>
        <c:delete val="1"/>
        <c:axPos val="l"/>
        <c:numFmt formatCode="General" sourceLinked="1"/>
        <c:majorTickMark val="out"/>
        <c:minorTickMark val="none"/>
        <c:tickLblPos val="nextTo"/>
        <c:crossAx val="46998663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real.xlsx]TERRITOERY WISE SALE!PivotTable10</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s>
    <c:plotArea>
      <c:layout>
        <c:manualLayout>
          <c:layoutTarget val="inner"/>
          <c:xMode val="edge"/>
          <c:yMode val="edge"/>
          <c:x val="4.1323029409117036E-2"/>
          <c:y val="7.8914137088026794E-4"/>
          <c:w val="0.951595930650319"/>
          <c:h val="0.84167468649752097"/>
        </c:manualLayout>
      </c:layout>
      <c:barChart>
        <c:barDir val="col"/>
        <c:grouping val="clustered"/>
        <c:varyColors val="0"/>
        <c:dLbls>
          <c:showLegendKey val="0"/>
          <c:showVal val="0"/>
          <c:showCatName val="0"/>
          <c:showSerName val="0"/>
          <c:showPercent val="0"/>
          <c:showBubbleSize val="0"/>
        </c:dLbls>
        <c:gapWidth val="142"/>
        <c:overlap val="-24"/>
        <c:axId val="469986639"/>
        <c:axId val="457406143"/>
      </c:barChart>
      <c:catAx>
        <c:axId val="469986639"/>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US"/>
          </a:p>
        </c:txPr>
        <c:crossAx val="457406143"/>
        <c:crosses val="autoZero"/>
        <c:auto val="1"/>
        <c:lblAlgn val="ctr"/>
        <c:lblOffset val="100"/>
        <c:noMultiLvlLbl val="0"/>
      </c:catAx>
      <c:valAx>
        <c:axId val="457406143"/>
        <c:scaling>
          <c:orientation val="minMax"/>
        </c:scaling>
        <c:delete val="1"/>
        <c:axPos val="l"/>
        <c:numFmt formatCode="General" sourceLinked="1"/>
        <c:majorTickMark val="out"/>
        <c:minorTickMark val="none"/>
        <c:tickLblPos val="nextTo"/>
        <c:crossAx val="46998663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17045592978059"/>
          <c:y val="4.0918975156880477E-2"/>
          <c:w val="0.77134690424296226"/>
          <c:h val="0.87278563026352174"/>
        </c:manualLayout>
      </c:layout>
      <c:barChart>
        <c:barDir val="bar"/>
        <c:grouping val="stacked"/>
        <c:varyColors val="0"/>
        <c:ser>
          <c:idx val="0"/>
          <c:order val="0"/>
          <c:tx>
            <c:v>Total</c:v>
          </c:tx>
          <c:spPr>
            <a:solidFill>
              <a:schemeClr val="accent1"/>
            </a:solidFill>
            <a:ln>
              <a:noFill/>
            </a:ln>
            <a:effectLst/>
          </c:spPr>
          <c:invertIfNegative val="0"/>
          <c:dLbls>
            <c:dLbl>
              <c:idx val="0"/>
              <c:layout>
                <c:manualLayout>
                  <c:x val="0.36716385870882395"/>
                  <c:y val="-1.2265160395587316E-1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2832-4339-9745-7F3C98A4CE07}"/>
                </c:ext>
              </c:extLst>
            </c:dLbl>
            <c:dLbl>
              <c:idx val="1"/>
              <c:layout>
                <c:manualLayout>
                  <c:x val="0.17148970646280409"/>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2832-4339-9745-7F3C98A4CE07}"/>
                </c:ext>
              </c:extLst>
            </c:dLbl>
            <c:dLbl>
              <c:idx val="2"/>
              <c:layout>
                <c:manualLayout>
                  <c:x val="0.14290808871900337"/>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2832-4339-9745-7F3C98A4CE07}"/>
                </c:ext>
              </c:extLst>
            </c:dLbl>
            <c:dLbl>
              <c:idx val="3"/>
              <c:layout>
                <c:manualLayout>
                  <c:x val="0.11652505695549505"/>
                  <c:y val="-6.132580197793658E-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832-4339-9745-7F3C98A4CE07}"/>
                </c:ext>
              </c:extLst>
            </c:dLbl>
            <c:dLbl>
              <c:idx val="4"/>
              <c:layout>
                <c:manualLayout>
                  <c:x val="8.354626725110964E-2"/>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2832-4339-9745-7F3C98A4CE07}"/>
                </c:ext>
              </c:extLst>
            </c:dLbl>
            <c:dLbl>
              <c:idx val="5"/>
              <c:layout>
                <c:manualLayout>
                  <c:x val="0.16049677656134229"/>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832-4339-9745-7F3C98A4CE07}"/>
                </c:ext>
              </c:extLst>
            </c:dLbl>
            <c:dLbl>
              <c:idx val="6"/>
              <c:layout>
                <c:manualLayout>
                  <c:x val="0.22865294195040545"/>
                  <c:y val="0"/>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6-2832-4339-9745-7F3C98A4CE07}"/>
                </c:ext>
              </c:extLst>
            </c:dLbl>
            <c:spPr>
              <a:noFill/>
              <a:ln>
                <a:noFill/>
              </a:ln>
              <a:effectLst/>
            </c:spPr>
            <c:txPr>
              <a:bodyPr rot="0" spcFirstLastPara="1" vertOverflow="ellipsis" vert="horz" wrap="square" lIns="38100" tIns="19050" rIns="38100" bIns="19050" anchor="ctr" anchorCtr="1">
                <a:spAutoFit/>
              </a:bodyPr>
              <a:lstStyle/>
              <a:p>
                <a:pPr>
                  <a:defRPr lang="en-US" sz="900" b="1"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7"/>
              <c:pt idx="0">
                <c:v>Classic Cars</c:v>
              </c:pt>
              <c:pt idx="1">
                <c:v>Motorcycles</c:v>
              </c:pt>
              <c:pt idx="2">
                <c:v>Planes</c:v>
              </c:pt>
              <c:pt idx="3">
                <c:v>Ships</c:v>
              </c:pt>
              <c:pt idx="4">
                <c:v>Trains</c:v>
              </c:pt>
              <c:pt idx="5">
                <c:v>Trucks and Buses</c:v>
              </c:pt>
              <c:pt idx="6">
                <c:v>Vintage Cars</c:v>
              </c:pt>
            </c:strLit>
          </c:cat>
          <c:val>
            <c:numLit>
              <c:formatCode>General</c:formatCode>
              <c:ptCount val="7"/>
              <c:pt idx="0">
                <c:v>3919615.66</c:v>
              </c:pt>
              <c:pt idx="1">
                <c:v>1166388.3400000001</c:v>
              </c:pt>
              <c:pt idx="2">
                <c:v>975003.57</c:v>
              </c:pt>
              <c:pt idx="3">
                <c:v>714437.13</c:v>
              </c:pt>
              <c:pt idx="4">
                <c:v>226243.47</c:v>
              </c:pt>
              <c:pt idx="5">
                <c:v>1127789.8400000001</c:v>
              </c:pt>
              <c:pt idx="6">
                <c:v>1903150.84</c:v>
              </c:pt>
            </c:numLit>
          </c:val>
          <c:extLst>
            <c:ext xmlns:c16="http://schemas.microsoft.com/office/drawing/2014/chart" uri="{C3380CC4-5D6E-409C-BE32-E72D297353CC}">
              <c16:uniqueId val="{00000000-9D24-436E-87B2-2206DC9E1D9B}"/>
            </c:ext>
          </c:extLst>
        </c:ser>
        <c:dLbls>
          <c:showLegendKey val="0"/>
          <c:showVal val="0"/>
          <c:showCatName val="0"/>
          <c:showSerName val="0"/>
          <c:showPercent val="0"/>
          <c:showBubbleSize val="0"/>
        </c:dLbls>
        <c:gapWidth val="150"/>
        <c:overlap val="100"/>
        <c:axId val="1228188959"/>
        <c:axId val="1202297471"/>
      </c:barChart>
      <c:catAx>
        <c:axId val="1228188959"/>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a:softEdge rad="0"/>
          </a:effectLst>
        </c:spPr>
        <c:txPr>
          <a:bodyPr rot="-60000000" spcFirstLastPara="1" vertOverflow="ellipsis" vert="horz" wrap="square" anchor="ctr" anchorCtr="1"/>
          <a:lstStyle/>
          <a:p>
            <a:pPr>
              <a:defRPr lang="en-US" sz="900" b="1" i="0" u="none" strike="noStrike" kern="1200" baseline="0">
                <a:solidFill>
                  <a:schemeClr val="tx1">
                    <a:lumMod val="65000"/>
                    <a:lumOff val="35000"/>
                  </a:schemeClr>
                </a:solidFill>
                <a:latin typeface="+mn-lt"/>
                <a:ea typeface="+mn-ea"/>
                <a:cs typeface="+mn-cs"/>
              </a:defRPr>
            </a:pPr>
            <a:endParaRPr lang="en-US"/>
          </a:p>
        </c:txPr>
        <c:crossAx val="1202297471"/>
        <c:crosses val="autoZero"/>
        <c:auto val="1"/>
        <c:lblAlgn val="ctr"/>
        <c:lblOffset val="100"/>
        <c:noMultiLvlLbl val="0"/>
      </c:catAx>
      <c:valAx>
        <c:axId val="1202297471"/>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lang="en-US" sz="900" b="1" i="0" u="none" strike="noStrike" kern="1200" baseline="0">
                <a:solidFill>
                  <a:schemeClr val="tx1">
                    <a:lumMod val="65000"/>
                    <a:lumOff val="35000"/>
                  </a:schemeClr>
                </a:solidFill>
                <a:latin typeface="+mn-lt"/>
                <a:ea typeface="+mn-ea"/>
                <a:cs typeface="+mn-cs"/>
              </a:defRPr>
            </a:pPr>
            <a:endParaRPr lang="en-US"/>
          </a:p>
        </c:txPr>
        <c:crossAx val="122818895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real.xlsx]monthly sales!PivotTable1</c:name>
    <c:fmtId val="11"/>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0196008662183"/>
          <c:y val="4.2944792157390603E-2"/>
          <c:w val="0.78947419072615899"/>
          <c:h val="0.61391975420274802"/>
        </c:manualLayout>
      </c:layout>
      <c:lineChart>
        <c:grouping val="standard"/>
        <c:varyColors val="0"/>
        <c:ser>
          <c:idx val="0"/>
          <c:order val="0"/>
          <c:tx>
            <c:strRef>
              <c:f>'monthly sales'!$B$3</c:f>
              <c:strCache>
                <c:ptCount val="1"/>
                <c:pt idx="0">
                  <c:v>Total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strRef>
              <c:f>'monthly sales'!$A$4:$A$15</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'monthly sales'!$B$4:$B$15</c:f>
              <c:numCache>
                <c:formatCode>General</c:formatCode>
                <c:ptCount val="12"/>
                <c:pt idx="0">
                  <c:v>785874.44000000076</c:v>
                </c:pt>
                <c:pt idx="1">
                  <c:v>810441.9</c:v>
                </c:pt>
                <c:pt idx="2">
                  <c:v>754501.39000000013</c:v>
                </c:pt>
                <c:pt idx="3">
                  <c:v>669390.96000000031</c:v>
                </c:pt>
                <c:pt idx="4">
                  <c:v>923972.56</c:v>
                </c:pt>
                <c:pt idx="5">
                  <c:v>454756.77999999985</c:v>
                </c:pt>
                <c:pt idx="6">
                  <c:v>514875.97000000009</c:v>
                </c:pt>
                <c:pt idx="7">
                  <c:v>659310.56999999983</c:v>
                </c:pt>
                <c:pt idx="8">
                  <c:v>584724.2699999999</c:v>
                </c:pt>
                <c:pt idx="9">
                  <c:v>1121215.2199999997</c:v>
                </c:pt>
                <c:pt idx="10">
                  <c:v>2118885.67</c:v>
                </c:pt>
                <c:pt idx="11">
                  <c:v>634679.11999999976</c:v>
                </c:pt>
              </c:numCache>
            </c:numRef>
          </c:val>
          <c:smooth val="0"/>
          <c:extLst>
            <c:ext xmlns:c16="http://schemas.microsoft.com/office/drawing/2014/chart" uri="{C3380CC4-5D6E-409C-BE32-E72D297353CC}">
              <c16:uniqueId val="{00000000-9615-4A48-A0FC-3EA82DF8D678}"/>
            </c:ext>
          </c:extLst>
        </c:ser>
        <c:dLbls>
          <c:showLegendKey val="0"/>
          <c:showVal val="0"/>
          <c:showCatName val="0"/>
          <c:showSerName val="0"/>
          <c:showPercent val="0"/>
          <c:showBubbleSize val="0"/>
        </c:dLbls>
        <c:marker val="1"/>
        <c:smooth val="0"/>
        <c:axId val="1071253119"/>
        <c:axId val="462915599"/>
      </c:lineChart>
      <c:catAx>
        <c:axId val="107125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62915599"/>
        <c:crosses val="autoZero"/>
        <c:auto val="1"/>
        <c:lblAlgn val="ctr"/>
        <c:lblOffset val="100"/>
        <c:noMultiLvlLbl val="0"/>
      </c:catAx>
      <c:valAx>
        <c:axId val="462915599"/>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1253119"/>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real.xlsx]TERRITOERY WISE SALE!PivotTable10</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
        <c:idx val="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dLbl>
          <c:idx val="0"/>
          <c:spPr>
            <a:noFill/>
            <a:ln>
              <a:noFill/>
            </a:ln>
            <a:effectLst/>
          </c:spPr>
          <c:txPr>
            <a:bodyPr rot="0" spcFirstLastPara="1" vertOverflow="ellipsis" vert="horz" wrap="square" lIns="38100" tIns="19050" rIns="38100" bIns="19050" anchor="t" anchorCtr="0">
              <a:spAutoFit/>
            </a:bodyPr>
            <a:lstStyle/>
            <a:p>
              <a:pPr>
                <a:defRPr lang="en-US" sz="900" b="0" i="0" u="none" strike="noStrike" kern="1200" baseline="0">
                  <a:solidFill>
                    <a:schemeClr val="tx2"/>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0.12010198604401499"/>
                  <c:h val="0.12531397285016799"/>
                </c:manualLayout>
              </c15:layout>
            </c:ext>
          </c:extLst>
        </c:dLbl>
      </c:pivotFmt>
    </c:pivotFmts>
    <c:plotArea>
      <c:layout>
        <c:manualLayout>
          <c:layoutTarget val="inner"/>
          <c:xMode val="edge"/>
          <c:yMode val="edge"/>
          <c:x val="4.1323029409117036E-2"/>
          <c:y val="7.8914137088026794E-4"/>
          <c:w val="0.951595930650319"/>
          <c:h val="0.84167468649752097"/>
        </c:manualLayout>
      </c:layout>
      <c:barChart>
        <c:barDir val="col"/>
        <c:grouping val="clustered"/>
        <c:varyColors val="0"/>
        <c:dLbls>
          <c:showLegendKey val="0"/>
          <c:showVal val="0"/>
          <c:showCatName val="0"/>
          <c:showSerName val="0"/>
          <c:showPercent val="0"/>
          <c:showBubbleSize val="0"/>
        </c:dLbls>
        <c:gapWidth val="142"/>
        <c:overlap val="-24"/>
        <c:axId val="469986639"/>
        <c:axId val="457406143"/>
      </c:barChart>
      <c:catAx>
        <c:axId val="469986639"/>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2"/>
                </a:solidFill>
                <a:latin typeface="+mn-lt"/>
                <a:ea typeface="+mn-ea"/>
                <a:cs typeface="+mn-cs"/>
              </a:defRPr>
            </a:pPr>
            <a:endParaRPr lang="en-US"/>
          </a:p>
        </c:txPr>
        <c:crossAx val="457406143"/>
        <c:crosses val="autoZero"/>
        <c:auto val="1"/>
        <c:lblAlgn val="ctr"/>
        <c:lblOffset val="100"/>
        <c:noMultiLvlLbl val="0"/>
      </c:catAx>
      <c:valAx>
        <c:axId val="457406143"/>
        <c:scaling>
          <c:orientation val="minMax"/>
        </c:scaling>
        <c:delete val="1"/>
        <c:axPos val="l"/>
        <c:numFmt formatCode="General" sourceLinked="1"/>
        <c:majorTickMark val="out"/>
        <c:minorTickMark val="none"/>
        <c:tickLblPos val="nextTo"/>
        <c:crossAx val="469986639"/>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7817045592978059"/>
          <c:y val="4.0918975156880477E-2"/>
          <c:w val="0.77134690424296226"/>
          <c:h val="0.87278563026352174"/>
        </c:manualLayout>
      </c:layout>
      <c:barChart>
        <c:barDir val="bar"/>
        <c:grouping val="stacked"/>
        <c:varyColors val="0"/>
        <c:dLbls>
          <c:showLegendKey val="0"/>
          <c:showVal val="0"/>
          <c:showCatName val="0"/>
          <c:showSerName val="0"/>
          <c:showPercent val="0"/>
          <c:showBubbleSize val="0"/>
        </c:dLbls>
        <c:gapWidth val="150"/>
        <c:overlap val="100"/>
        <c:axId val="1228188959"/>
        <c:axId val="1202297471"/>
      </c:barChart>
      <c:catAx>
        <c:axId val="1228188959"/>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a:softEdge rad="0"/>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202297471"/>
        <c:crosses val="autoZero"/>
        <c:auto val="1"/>
        <c:lblAlgn val="ctr"/>
        <c:lblOffset val="100"/>
        <c:noMultiLvlLbl val="0"/>
      </c:catAx>
      <c:valAx>
        <c:axId val="1202297471"/>
        <c:scaling>
          <c:orientation val="minMax"/>
        </c:scaling>
        <c:delete val="0"/>
        <c:axPos val="b"/>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228188959"/>
        <c:crosses val="autoZero"/>
        <c:crossBetween val="between"/>
      </c:valAx>
      <c:spPr>
        <a:noFill/>
        <a:ln w="25400">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real.xlsx]country sales!PivotTable6</c:name>
    <c:fmtId val="13"/>
  </c:pivotSource>
  <c:chart>
    <c:autoTitleDeleted val="1"/>
    <c:pivotFmts>
      <c:pivotFmt>
        <c:idx val="0"/>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lang="en-US"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4046899610088"/>
          <c:y val="2.2028455882770907E-2"/>
          <c:w val="0.85912951414363303"/>
          <c:h val="0.75747034819202763"/>
        </c:manualLayout>
      </c:layout>
      <c:barChart>
        <c:barDir val="col"/>
        <c:grouping val="clustered"/>
        <c:varyColors val="0"/>
        <c:ser>
          <c:idx val="0"/>
          <c:order val="0"/>
          <c:tx>
            <c:strRef>
              <c:f>'country sales'!$B$3</c:f>
              <c:strCache>
                <c:ptCount val="1"/>
                <c:pt idx="0">
                  <c:v>Total</c:v>
                </c:pt>
              </c:strCache>
            </c:strRef>
          </c:tx>
          <c:spPr>
            <a:gradFill flip="none" rotWithShape="1">
              <a:gsLst>
                <a:gs pos="0">
                  <a:schemeClr val="accent1"/>
                </a:gs>
                <a:gs pos="75000">
                  <a:schemeClr val="accent1">
                    <a:lumMod val="60000"/>
                    <a:lumOff val="40000"/>
                  </a:schemeClr>
                </a:gs>
                <a:gs pos="51000">
                  <a:schemeClr val="accent1">
                    <a:alpha val="75000"/>
                  </a:schemeClr>
                </a:gs>
                <a:gs pos="100000">
                  <a:schemeClr val="accent1">
                    <a:lumMod val="20000"/>
                    <a:lumOff val="80000"/>
                    <a:alpha val="15000"/>
                  </a:schemeClr>
                </a:gs>
              </a:gsLst>
              <a:lin ang="5400000" scaled="0"/>
            </a:gradFill>
            <a:ln>
              <a:noFill/>
            </a:ln>
            <a:effectLst/>
          </c:spPr>
          <c:invertIfNegative val="0"/>
          <c:cat>
            <c:strRef>
              <c:f>'country sales'!$A$4:$A$13</c:f>
              <c:strCache>
                <c:ptCount val="10"/>
                <c:pt idx="0">
                  <c:v>Australia</c:v>
                </c:pt>
                <c:pt idx="1">
                  <c:v>Denmark</c:v>
                </c:pt>
                <c:pt idx="2">
                  <c:v>Finland</c:v>
                </c:pt>
                <c:pt idx="3">
                  <c:v>France</c:v>
                </c:pt>
                <c:pt idx="4">
                  <c:v>Italy</c:v>
                </c:pt>
                <c:pt idx="5">
                  <c:v>Norway</c:v>
                </c:pt>
                <c:pt idx="6">
                  <c:v>Singapore</c:v>
                </c:pt>
                <c:pt idx="7">
                  <c:v>Spain</c:v>
                </c:pt>
                <c:pt idx="8">
                  <c:v>UK</c:v>
                </c:pt>
                <c:pt idx="9">
                  <c:v>USA</c:v>
                </c:pt>
              </c:strCache>
            </c:strRef>
          </c:cat>
          <c:val>
            <c:numRef>
              <c:f>'country sales'!$B$4:$B$13</c:f>
              <c:numCache>
                <c:formatCode>General</c:formatCode>
                <c:ptCount val="10"/>
                <c:pt idx="0">
                  <c:v>630623.10000000009</c:v>
                </c:pt>
                <c:pt idx="1">
                  <c:v>245637.15</c:v>
                </c:pt>
                <c:pt idx="2">
                  <c:v>329581.91000000009</c:v>
                </c:pt>
                <c:pt idx="3">
                  <c:v>1110916.5199999993</c:v>
                </c:pt>
                <c:pt idx="4">
                  <c:v>374674.30999999976</c:v>
                </c:pt>
                <c:pt idx="5">
                  <c:v>307463.70000000013</c:v>
                </c:pt>
                <c:pt idx="6">
                  <c:v>288488.41000000003</c:v>
                </c:pt>
                <c:pt idx="7">
                  <c:v>1215686.9200000009</c:v>
                </c:pt>
                <c:pt idx="8">
                  <c:v>478880.46000000008</c:v>
                </c:pt>
                <c:pt idx="9">
                  <c:v>3627982.83</c:v>
                </c:pt>
              </c:numCache>
            </c:numRef>
          </c:val>
          <c:extLst>
            <c:ext xmlns:c16="http://schemas.microsoft.com/office/drawing/2014/chart" uri="{C3380CC4-5D6E-409C-BE32-E72D297353CC}">
              <c16:uniqueId val="{00000001-2865-410A-9E46-595307D2C741}"/>
            </c:ext>
          </c:extLst>
        </c:ser>
        <c:dLbls>
          <c:showLegendKey val="0"/>
          <c:showVal val="0"/>
          <c:showCatName val="0"/>
          <c:showSerName val="0"/>
          <c:showPercent val="0"/>
          <c:showBubbleSize val="0"/>
        </c:dLbls>
        <c:gapWidth val="355"/>
        <c:overlap val="-70"/>
        <c:axId val="975840736"/>
        <c:axId val="1034444096"/>
      </c:barChart>
      <c:catAx>
        <c:axId val="9758407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1034444096"/>
        <c:crosses val="autoZero"/>
        <c:auto val="1"/>
        <c:lblAlgn val="ctr"/>
        <c:lblOffset val="100"/>
        <c:noMultiLvlLbl val="0"/>
      </c:catAx>
      <c:valAx>
        <c:axId val="103444409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900" b="0" i="0" u="none" strike="noStrike" kern="1200" baseline="0">
                <a:solidFill>
                  <a:schemeClr val="tx1">
                    <a:lumMod val="65000"/>
                    <a:lumOff val="35000"/>
                  </a:schemeClr>
                </a:solidFill>
                <a:latin typeface="+mn-lt"/>
                <a:ea typeface="+mn-ea"/>
                <a:cs typeface="+mn-cs"/>
              </a:defRPr>
            </a:pPr>
            <a:endParaRPr lang="en-US"/>
          </a:p>
        </c:txPr>
        <c:crossAx val="975840736"/>
        <c:crosses val="autoZero"/>
        <c:crossBetween val="between"/>
      </c:valAx>
      <c:spPr>
        <a:noFill/>
        <a:ln>
          <a:noFill/>
        </a:ln>
        <a:effectLst/>
      </c:spPr>
    </c:plotArea>
    <c:plotVisOnly val="1"/>
    <c:dispBlanksAs val="gap"/>
    <c:showDLblsOverMax val="0"/>
  </c:chart>
  <c:spPr>
    <a:noFill/>
    <a:ln w="9525" cap="flat" cmpd="sng" algn="ctr">
      <a:noFill/>
      <a:round/>
    </a:ln>
    <a:effectLst/>
  </c:spPr>
  <c:txPr>
    <a:bodyPr/>
    <a:lstStyle/>
    <a:p>
      <a:pPr>
        <a:defRPr lang="en-US"/>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[Sales Dashboard  real.xlsx]monthly sales!PivotTable1</c:name>
    <c:fmtId val="11"/>
  </c:pivotSource>
  <c:chart>
    <c:autoTitleDeleted val="1"/>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2225" cap="rnd">
            <a:solidFill>
              <a:schemeClr val="accent1"/>
            </a:solidFill>
            <a:round/>
          </a:ln>
          <a:effectLst/>
        </c:spPr>
        <c:marker>
          <c:symbol val="diamond"/>
          <c:size val="6"/>
          <c:spPr>
            <a:solidFill>
              <a:schemeClr val="accent1"/>
            </a:solidFill>
            <a:ln w="9525">
              <a:solidFill>
                <a:schemeClr val="accent1"/>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50000"/>
                      <a:lumOff val="50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20196008662183"/>
          <c:y val="4.2944792157390603E-2"/>
          <c:w val="0.78947419072615899"/>
          <c:h val="0.61391975420274802"/>
        </c:manualLayout>
      </c:layout>
      <c:lineChart>
        <c:grouping val="standard"/>
        <c:varyColors val="0"/>
        <c:ser>
          <c:idx val="0"/>
          <c:order val="0"/>
          <c:tx>
            <c:strRef>
              <c:f>'monthly sales'!$B$3</c:f>
              <c:strCache>
                <c:ptCount val="1"/>
                <c:pt idx="0">
                  <c:v>Total</c:v>
                </c:pt>
              </c:strCache>
            </c:strRef>
          </c:tx>
          <c:spPr>
            <a:ln w="22225" cap="rnd">
              <a:solidFill>
                <a:schemeClr val="accent1"/>
              </a:solidFill>
              <a:round/>
            </a:ln>
            <a:effectLst/>
          </c:spPr>
          <c:marker>
            <c:symbol val="diamond"/>
            <c:size val="6"/>
            <c:spPr>
              <a:solidFill>
                <a:schemeClr val="accent1"/>
              </a:solidFill>
              <a:ln w="9525">
                <a:solidFill>
                  <a:schemeClr val="accent1"/>
                </a:solidFill>
                <a:round/>
              </a:ln>
              <a:effectLst/>
            </c:spPr>
          </c:marker>
          <c:cat>
            <c:strRef>
              <c:f>'monthly sales'!$A$4:$A$15</c:f>
              <c:strCache>
                <c:ptCount val="12"/>
                <c:pt idx="0">
                  <c:v>1</c:v>
                </c:pt>
                <c:pt idx="1">
                  <c:v>2</c:v>
                </c:pt>
                <c:pt idx="2">
                  <c:v>3</c:v>
                </c:pt>
                <c:pt idx="3">
                  <c:v>4</c:v>
                </c:pt>
                <c:pt idx="4">
                  <c:v>5</c:v>
                </c:pt>
                <c:pt idx="5">
                  <c:v>6</c:v>
                </c:pt>
                <c:pt idx="6">
                  <c:v>7</c:v>
                </c:pt>
                <c:pt idx="7">
                  <c:v>8</c:v>
                </c:pt>
                <c:pt idx="8">
                  <c:v>9</c:v>
                </c:pt>
                <c:pt idx="9">
                  <c:v>10</c:v>
                </c:pt>
                <c:pt idx="10">
                  <c:v>11</c:v>
                </c:pt>
                <c:pt idx="11">
                  <c:v>12</c:v>
                </c:pt>
              </c:strCache>
            </c:strRef>
          </c:cat>
          <c:val>
            <c:numRef>
              <c:f>'monthly sales'!$B$4:$B$15</c:f>
              <c:numCache>
                <c:formatCode>General</c:formatCode>
                <c:ptCount val="12"/>
                <c:pt idx="0">
                  <c:v>785874.44000000076</c:v>
                </c:pt>
                <c:pt idx="1">
                  <c:v>810441.9</c:v>
                </c:pt>
                <c:pt idx="2">
                  <c:v>754501.39000000013</c:v>
                </c:pt>
                <c:pt idx="3">
                  <c:v>669390.96000000031</c:v>
                </c:pt>
                <c:pt idx="4">
                  <c:v>923972.56</c:v>
                </c:pt>
                <c:pt idx="5">
                  <c:v>454756.77999999985</c:v>
                </c:pt>
                <c:pt idx="6">
                  <c:v>514875.97000000009</c:v>
                </c:pt>
                <c:pt idx="7">
                  <c:v>659310.56999999983</c:v>
                </c:pt>
                <c:pt idx="8">
                  <c:v>584724.2699999999</c:v>
                </c:pt>
                <c:pt idx="9">
                  <c:v>1121215.2199999997</c:v>
                </c:pt>
                <c:pt idx="10">
                  <c:v>2118885.67</c:v>
                </c:pt>
                <c:pt idx="11">
                  <c:v>634679.11999999976</c:v>
                </c:pt>
              </c:numCache>
            </c:numRef>
          </c:val>
          <c:smooth val="0"/>
          <c:extLst>
            <c:ext xmlns:c16="http://schemas.microsoft.com/office/drawing/2014/chart" uri="{C3380CC4-5D6E-409C-BE32-E72D297353CC}">
              <c16:uniqueId val="{00000000-9615-4A48-A0FC-3EA82DF8D678}"/>
            </c:ext>
          </c:extLst>
        </c:ser>
        <c:dLbls>
          <c:showLegendKey val="0"/>
          <c:showVal val="0"/>
          <c:showCatName val="0"/>
          <c:showSerName val="0"/>
          <c:showPercent val="0"/>
          <c:showBubbleSize val="0"/>
        </c:dLbls>
        <c:marker val="1"/>
        <c:smooth val="0"/>
        <c:axId val="1071253119"/>
        <c:axId val="462915599"/>
      </c:lineChart>
      <c:catAx>
        <c:axId val="107125311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800" b="0" i="0" u="none" strike="noStrike" kern="1200" cap="all" spc="120" normalizeH="0" baseline="0">
                <a:solidFill>
                  <a:schemeClr val="tx1">
                    <a:lumMod val="65000"/>
                    <a:lumOff val="35000"/>
                  </a:schemeClr>
                </a:solidFill>
                <a:latin typeface="+mn-lt"/>
                <a:ea typeface="+mn-ea"/>
                <a:cs typeface="+mn-cs"/>
              </a:defRPr>
            </a:pPr>
            <a:endParaRPr lang="en-US"/>
          </a:p>
        </c:txPr>
        <c:crossAx val="462915599"/>
        <c:crosses val="autoZero"/>
        <c:auto val="1"/>
        <c:lblAlgn val="ctr"/>
        <c:lblOffset val="100"/>
        <c:noMultiLvlLbl val="0"/>
      </c:catAx>
      <c:valAx>
        <c:axId val="462915599"/>
        <c:scaling>
          <c:orientation val="minMax"/>
        </c:scaling>
        <c:delete val="0"/>
        <c:axPos val="l"/>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71253119"/>
        <c:crosses val="autoZero"/>
        <c:crossBetween val="between"/>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sVisible val="1"/>
      </c14:pivotOptions>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0.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1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15.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7">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0">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bg1"/>
    </cs:fontRef>
    <cs:spPr>
      <a:solidFill>
        <a:schemeClr val="tx1">
          <a:lumMod val="50000"/>
          <a:lumOff val="50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
  <cs:dataPoint3D>
    <cs:lnRef idx="0"/>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styleClr val="auto"/>
    </cs:lnRef>
    <cs:fillRef idx="0">
      <cs:styleClr val="auto"/>
    </cs:fillRef>
    <cs:effectRef idx="0"/>
    <cs:fontRef idx="minor">
      <a:schemeClr val="dk1"/>
    </cs:fontRef>
    <cs:spPr>
      <a:gradFill flip="none" rotWithShape="1">
        <a:gsLst>
          <a:gs pos="0">
            <a:schemeClr val="phClr"/>
          </a:gs>
          <a:gs pos="75000">
            <a:schemeClr val="phClr">
              <a:lumMod val="60000"/>
              <a:lumOff val="40000"/>
            </a:schemeClr>
          </a:gs>
          <a:gs pos="51000">
            <a:schemeClr val="phClr">
              <a:alpha val="75000"/>
            </a:schemeClr>
          </a:gs>
          <a:gs pos="100000">
            <a:schemeClr val="phClr">
              <a:lumMod val="20000"/>
              <a:lumOff val="80000"/>
              <a:alpha val="15000"/>
            </a:schemeClr>
          </a:gs>
        </a:gsLst>
        <a:lin ang="5400000" scaled="0"/>
      </a:gradFill>
      <a:ln w="9525" cap="flat" cmpd="sng" algn="ctr">
        <a:solidFill>
          <a:schemeClr val="phClr">
            <a:shade val="95000"/>
          </a:scheme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cap="flat" cmpd="sng" algn="ctr">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tx1">
                <a:lumMod val="5000"/>
                <a:lumOff val="95000"/>
              </a:schemeClr>
            </a:gs>
            <a:gs pos="0">
              <a:schemeClr val="tx1">
                <a:lumMod val="25000"/>
                <a:lumOff val="75000"/>
              </a:schemeClr>
            </a:gs>
          </a:gsLst>
          <a:lin ang="5400000" scaled="0"/>
        </a:gradFill>
        <a:round/>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headEnd type="none" w="sm" len="sm"/>
        <a:tailEnd type="none" w="sm" len="sm"/>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800" b="1" kern="1200" cap="all" spc="5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9.xml><?xml version="1.0" encoding="utf-8"?>
<cs:chartStyle xmlns:cs="http://schemas.microsoft.com/office/drawing/2012/chartStyle" xmlns:a="http://schemas.openxmlformats.org/drawingml/2006/main" id="23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media/hdphoto1.wdp>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50756-124E-B733-0239-C0BEFE9E9A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0B03F53-02EE-BC3E-A3BA-0FCBC23BE5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753972F-E165-197C-9A8D-8A546C79DEA3}"/>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E48E32B1-EE6D-E417-B40A-EBD2006650B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79AEA5-E2F8-429F-47A7-9DA311FB6702}"/>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2019580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BFC03-06FB-D642-47A8-DC07914D927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4B91321-5E54-C578-7907-8CACAC4361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E5217D-5E5F-EB26-090B-8235DED575E0}"/>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868B27C4-A529-5C73-370F-5FE923DE865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07110A-4CD9-FCF4-8D3E-3B31FD9DB7AE}"/>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2648606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3E56DC-5ADE-9295-3F8E-AA16337AB14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B54B8C-7ED4-F671-DDF8-C5F52A4BAB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4029523-0049-1532-297E-736F29CBA1C5}"/>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6752BC76-9C6E-1D89-0F07-840C4140D44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04FB3E-6090-521C-2E1A-CD41C08775B7}"/>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3986478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8CA6B-84ED-F3D5-399A-9CC71BF90B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9C9831-674B-054D-256D-8BEE8FF5B2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DA1285-45BE-954E-42FA-A28B29ED9AA7}"/>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21035DB4-44D4-245B-3FB3-1F881DF3266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585130-6501-D091-6A7C-841CCEED4735}"/>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2010696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18AA7-4E96-D194-1D32-39DC389EC8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090123C-08B7-F9EC-B164-402346ACE33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11FE59-C282-B500-62BC-EA98468BE472}"/>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F0FD549F-155B-DF14-6441-E4547C7FE4D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025D7C-574F-C6C8-B53B-0385BFA7218E}"/>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940832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26141-3985-862B-DDD7-BB005E7A5D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1ECBD20-8054-F2FE-0FFD-09874FAF8D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217EC91-A4AB-240A-83C2-737853FFFD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351217B-415F-708F-D816-7B3EA7876F6D}"/>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6" name="Footer Placeholder 5">
            <a:extLst>
              <a:ext uri="{FF2B5EF4-FFF2-40B4-BE49-F238E27FC236}">
                <a16:creationId xmlns:a16="http://schemas.microsoft.com/office/drawing/2014/main" id="{2DBF8C2D-CE35-1A3F-EE28-1CCCA54932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6B086AC-5DF5-577A-0B72-A208D018E484}"/>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1453306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D093C-0962-4EA1-92EA-2AED10CCB332}"/>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7DDB23F-4E51-5435-0131-C184C773FA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B4012CB-A846-EC41-D438-8140F02BFEF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242B69B-0307-8E75-208F-34059258BB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2A86FB-119F-53BF-2E8F-35E41FD60A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01785FD-FA45-2363-BC6F-AE23A277BC13}"/>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8" name="Footer Placeholder 7">
            <a:extLst>
              <a:ext uri="{FF2B5EF4-FFF2-40B4-BE49-F238E27FC236}">
                <a16:creationId xmlns:a16="http://schemas.microsoft.com/office/drawing/2014/main" id="{BF86A977-D986-2C38-9ADC-5CDC11AD624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383E184-F141-419E-51BF-0805BAB35E97}"/>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332277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D36C90-873F-A206-FE2A-03C51426583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665B9A2-52B3-2221-3A74-CD4C9780CCD3}"/>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4" name="Footer Placeholder 3">
            <a:extLst>
              <a:ext uri="{FF2B5EF4-FFF2-40B4-BE49-F238E27FC236}">
                <a16:creationId xmlns:a16="http://schemas.microsoft.com/office/drawing/2014/main" id="{38DF9E2D-727B-FD81-0EFE-BD3712AF26F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3124E99-9A2D-B2AE-69B5-6BEF6EEA1178}"/>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3919865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63B402-62DD-654A-2304-44210090375E}"/>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3" name="Footer Placeholder 2">
            <a:extLst>
              <a:ext uri="{FF2B5EF4-FFF2-40B4-BE49-F238E27FC236}">
                <a16:creationId xmlns:a16="http://schemas.microsoft.com/office/drawing/2014/main" id="{21910595-0D61-9655-99DF-63867D8C05C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76DE84F-8786-B65B-48D9-38F1420A0C30}"/>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1226407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1DA6D-CF74-1BF4-A25E-38E15E7306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115463B-A27B-B94D-D886-B5443E5237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71099F4-DD7C-E792-0A80-4A44039724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293F78-E649-37C5-9004-E08D1D90F9C4}"/>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6" name="Footer Placeholder 5">
            <a:extLst>
              <a:ext uri="{FF2B5EF4-FFF2-40B4-BE49-F238E27FC236}">
                <a16:creationId xmlns:a16="http://schemas.microsoft.com/office/drawing/2014/main" id="{B842F245-BBA8-E0DB-4D93-56575F8D5CB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60B0FA3-218E-FF55-B7C7-5DD85C878148}"/>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40136046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FDAD2-3C35-214D-D83A-B03083C218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7CF2055-0C3C-518C-5DC7-CFE44239D5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F005863-B61F-1CB3-B3B4-46C9313B0E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EA6360-C95D-156A-9C8B-7E6F11CDBA03}"/>
              </a:ext>
            </a:extLst>
          </p:cNvPr>
          <p:cNvSpPr>
            <a:spLocks noGrp="1"/>
          </p:cNvSpPr>
          <p:nvPr>
            <p:ph type="dt" sz="half" idx="10"/>
          </p:nvPr>
        </p:nvSpPr>
        <p:spPr/>
        <p:txBody>
          <a:bodyPr/>
          <a:lstStyle/>
          <a:p>
            <a:fld id="{C281672D-2FB1-409D-A142-B4E8B52F16CB}" type="datetimeFigureOut">
              <a:rPr lang="en-IN" smtClean="0"/>
              <a:t>15-04-2023</a:t>
            </a:fld>
            <a:endParaRPr lang="en-IN"/>
          </a:p>
        </p:txBody>
      </p:sp>
      <p:sp>
        <p:nvSpPr>
          <p:cNvPr id="6" name="Footer Placeholder 5">
            <a:extLst>
              <a:ext uri="{FF2B5EF4-FFF2-40B4-BE49-F238E27FC236}">
                <a16:creationId xmlns:a16="http://schemas.microsoft.com/office/drawing/2014/main" id="{1509253F-5FAF-0F28-3D69-142888C558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6F2B14C-1B05-EB35-151A-13B0450B3EDF}"/>
              </a:ext>
            </a:extLst>
          </p:cNvPr>
          <p:cNvSpPr>
            <a:spLocks noGrp="1"/>
          </p:cNvSpPr>
          <p:nvPr>
            <p:ph type="sldNum" sz="quarter" idx="12"/>
          </p:nvPr>
        </p:nvSpPr>
        <p:spPr/>
        <p:txBody>
          <a:bodyPr/>
          <a:lstStyle/>
          <a:p>
            <a:fld id="{9C5BDBAD-27F0-4AD9-B4E5-B5D523781647}" type="slidenum">
              <a:rPr lang="en-IN" smtClean="0"/>
              <a:t>‹#›</a:t>
            </a:fld>
            <a:endParaRPr lang="en-IN"/>
          </a:p>
        </p:txBody>
      </p:sp>
    </p:spTree>
    <p:extLst>
      <p:ext uri="{BB962C8B-B14F-4D97-AF65-F5344CB8AC3E}">
        <p14:creationId xmlns:p14="http://schemas.microsoft.com/office/powerpoint/2010/main" val="2596896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790D805-F45B-123D-0655-1FC4BBDB48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BC1542B-3C81-F47C-4380-E8EC02011D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1C3BFC-91FC-5704-E47B-BD88846E0C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81672D-2FB1-409D-A142-B4E8B52F16CB}" type="datetimeFigureOut">
              <a:rPr lang="en-IN" smtClean="0"/>
              <a:t>15-04-2023</a:t>
            </a:fld>
            <a:endParaRPr lang="en-IN"/>
          </a:p>
        </p:txBody>
      </p:sp>
      <p:sp>
        <p:nvSpPr>
          <p:cNvPr id="5" name="Footer Placeholder 4">
            <a:extLst>
              <a:ext uri="{FF2B5EF4-FFF2-40B4-BE49-F238E27FC236}">
                <a16:creationId xmlns:a16="http://schemas.microsoft.com/office/drawing/2014/main" id="{A93CE82E-2A81-5BD1-BF1A-7A8224A022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E0327AD-EF6A-66CA-BFA9-B81F1576A7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BDBAD-27F0-4AD9-B4E5-B5D523781647}" type="slidenum">
              <a:rPr lang="en-IN" smtClean="0"/>
              <a:t>‹#›</a:t>
            </a:fld>
            <a:endParaRPr lang="en-IN"/>
          </a:p>
        </p:txBody>
      </p:sp>
    </p:spTree>
    <p:extLst>
      <p:ext uri="{BB962C8B-B14F-4D97-AF65-F5344CB8AC3E}">
        <p14:creationId xmlns:p14="http://schemas.microsoft.com/office/powerpoint/2010/main" val="484947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2.xml"/><Relationship Id="rId5" Type="http://schemas.openxmlformats.org/officeDocument/2006/relationships/chart" Target="../charts/chart8.xml"/><Relationship Id="rId4" Type="http://schemas.openxmlformats.org/officeDocument/2006/relationships/chart" Target="../charts/chart7.xml"/></Relationships>
</file>

<file path=ppt/slides/_rels/slide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2.xml"/><Relationship Id="rId6" Type="http://schemas.openxmlformats.org/officeDocument/2006/relationships/chart" Target="../charts/chart13.xml"/><Relationship Id="rId5" Type="http://schemas.openxmlformats.org/officeDocument/2006/relationships/chart" Target="../charts/chart12.xml"/><Relationship Id="rId4" Type="http://schemas.openxmlformats.org/officeDocument/2006/relationships/chart" Target="../charts/chart11.xml"/></Relationships>
</file>

<file path=ppt/slides/_rels/slide8.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FF65-23B5-BDC0-FCFD-1798247516F3}"/>
              </a:ext>
            </a:extLst>
          </p:cNvPr>
          <p:cNvSpPr>
            <a:spLocks noGrp="1"/>
          </p:cNvSpPr>
          <p:nvPr>
            <p:ph type="ctrTitle"/>
          </p:nvPr>
        </p:nvSpPr>
        <p:spPr/>
        <p:txBody>
          <a:bodyPr/>
          <a:lstStyle/>
          <a:p>
            <a:endParaRPr lang="en-IN" dirty="0"/>
          </a:p>
        </p:txBody>
      </p:sp>
      <p:pic>
        <p:nvPicPr>
          <p:cNvPr id="5" name="Picture 4" descr="Text&#10;&#10;Description automatically generated">
            <a:extLst>
              <a:ext uri="{FF2B5EF4-FFF2-40B4-BE49-F238E27FC236}">
                <a16:creationId xmlns:a16="http://schemas.microsoft.com/office/drawing/2014/main" id="{4FD542B0-232B-44E5-292B-7FE7F194A08B}"/>
              </a:ext>
            </a:extLst>
          </p:cNvPr>
          <p:cNvPicPr>
            <a:picLocks noChangeAspect="1"/>
          </p:cNvPicPr>
          <p:nvPr/>
        </p:nvPicPr>
        <p:blipFill>
          <a:blip r:embed="rId2">
            <a:alphaModFix amt="85000"/>
            <a:duotone>
              <a:prstClr val="black"/>
              <a:schemeClr val="tx2">
                <a:tint val="45000"/>
                <a:satMod val="400000"/>
              </a:schemeClr>
            </a:duotone>
            <a:extLst>
              <a:ext uri="{BEBA8EAE-BF5A-486C-A8C5-ECC9F3942E4B}">
                <a14:imgProps xmlns:a14="http://schemas.microsoft.com/office/drawing/2010/main">
                  <a14:imgLayer r:embed="rId3">
                    <a14:imgEffect>
                      <a14:saturation sat="33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2637" y="-470788"/>
            <a:ext cx="12294637" cy="7552723"/>
          </a:xfrm>
          <a:prstGeom prst="rect">
            <a:avLst/>
          </a:prstGeom>
          <a:ln>
            <a:noFill/>
          </a:ln>
          <a:effectLst>
            <a:outerShdw blurRad="292100" dist="139700" dir="2700000" algn="tl" rotWithShape="0">
              <a:srgbClr val="333333">
                <a:alpha val="65000"/>
              </a:srgbClr>
            </a:outerShdw>
          </a:effectLst>
        </p:spPr>
      </p:pic>
      <p:sp>
        <p:nvSpPr>
          <p:cNvPr id="3" name="Subtitle 2">
            <a:extLst>
              <a:ext uri="{FF2B5EF4-FFF2-40B4-BE49-F238E27FC236}">
                <a16:creationId xmlns:a16="http://schemas.microsoft.com/office/drawing/2014/main" id="{4056FE0B-02CF-9BD1-D655-EB2DD5B7F4A8}"/>
              </a:ext>
            </a:extLst>
          </p:cNvPr>
          <p:cNvSpPr>
            <a:spLocks noGrp="1"/>
          </p:cNvSpPr>
          <p:nvPr>
            <p:ph type="subTitle" idx="1"/>
          </p:nvPr>
        </p:nvSpPr>
        <p:spPr>
          <a:xfrm>
            <a:off x="1472681" y="2601119"/>
            <a:ext cx="9144000" cy="1655762"/>
          </a:xfrm>
        </p:spPr>
        <p:txBody>
          <a:bodyPr>
            <a:normAutofit/>
          </a:bodyPr>
          <a:lstStyle/>
          <a:p>
            <a:r>
              <a:rPr lang="en-IN" sz="7200" b="1" dirty="0">
                <a:highlight>
                  <a:srgbClr val="0000FF"/>
                </a:highlight>
              </a:rPr>
              <a:t> SALES DASHBOARD  </a:t>
            </a:r>
          </a:p>
        </p:txBody>
      </p:sp>
      <p:sp>
        <p:nvSpPr>
          <p:cNvPr id="7" name="Rectangle 6">
            <a:extLst>
              <a:ext uri="{FF2B5EF4-FFF2-40B4-BE49-F238E27FC236}">
                <a16:creationId xmlns:a16="http://schemas.microsoft.com/office/drawing/2014/main" id="{339E753C-D313-4B60-1232-7550FDB1980B}"/>
              </a:ext>
            </a:extLst>
          </p:cNvPr>
          <p:cNvSpPr/>
          <p:nvPr/>
        </p:nvSpPr>
        <p:spPr>
          <a:xfrm>
            <a:off x="-102637" y="-470788"/>
            <a:ext cx="625151" cy="7552723"/>
          </a:xfrm>
          <a:prstGeom prst="rect">
            <a:avLst/>
          </a:prstGeom>
          <a:solidFill>
            <a:srgbClr val="1200FE"/>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E261D6DE-A03E-C711-A123-91133037906C}"/>
              </a:ext>
            </a:extLst>
          </p:cNvPr>
          <p:cNvSpPr/>
          <p:nvPr/>
        </p:nvSpPr>
        <p:spPr>
          <a:xfrm>
            <a:off x="662343" y="3219061"/>
            <a:ext cx="625150" cy="419877"/>
          </a:xfrm>
          <a:prstGeom prst="rightArrow">
            <a:avLst/>
          </a:prstGeom>
          <a:solidFill>
            <a:schemeClr val="bg1"/>
          </a:solidFill>
          <a:ln>
            <a:solidFill>
              <a:srgbClr val="1B09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0B3BA59A-CFFC-2D0E-0C8F-7A422E39C173}"/>
              </a:ext>
            </a:extLst>
          </p:cNvPr>
          <p:cNvSpPr/>
          <p:nvPr/>
        </p:nvSpPr>
        <p:spPr>
          <a:xfrm>
            <a:off x="653143" y="2668554"/>
            <a:ext cx="625150" cy="419877"/>
          </a:xfrm>
          <a:prstGeom prst="rightArrow">
            <a:avLst/>
          </a:prstGeom>
          <a:solidFill>
            <a:srgbClr val="1200F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19050">
                <a:solidFill>
                  <a:schemeClr val="bg1"/>
                </a:solidFill>
              </a:ln>
              <a:effectLst>
                <a:outerShdw blurRad="50800" dist="38100" dir="2700000" algn="tl" rotWithShape="0">
                  <a:prstClr val="black">
                    <a:alpha val="40000"/>
                  </a:prstClr>
                </a:outerShdw>
              </a:effectLst>
            </a:endParaRPr>
          </a:p>
        </p:txBody>
      </p:sp>
      <p:sp>
        <p:nvSpPr>
          <p:cNvPr id="10" name="Arrow: Right 9">
            <a:extLst>
              <a:ext uri="{FF2B5EF4-FFF2-40B4-BE49-F238E27FC236}">
                <a16:creationId xmlns:a16="http://schemas.microsoft.com/office/drawing/2014/main" id="{48F9ED00-B777-2905-30D0-901C035C9C54}"/>
              </a:ext>
            </a:extLst>
          </p:cNvPr>
          <p:cNvSpPr/>
          <p:nvPr/>
        </p:nvSpPr>
        <p:spPr>
          <a:xfrm>
            <a:off x="662163" y="3767663"/>
            <a:ext cx="625150" cy="419877"/>
          </a:xfrm>
          <a:prstGeom prst="rightArrow">
            <a:avLst/>
          </a:prstGeom>
          <a:solidFill>
            <a:srgbClr val="1200F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355B2599-2468-0B29-35DB-C78B6E19543B}"/>
              </a:ext>
            </a:extLst>
          </p:cNvPr>
          <p:cNvSpPr/>
          <p:nvPr/>
        </p:nvSpPr>
        <p:spPr>
          <a:xfrm>
            <a:off x="4246361" y="3638938"/>
            <a:ext cx="3596640" cy="4657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1464AB3B-75B3-C354-2CA6-07B5A5C0D00E}"/>
              </a:ext>
            </a:extLst>
          </p:cNvPr>
          <p:cNvSpPr/>
          <p:nvPr/>
        </p:nvSpPr>
        <p:spPr>
          <a:xfrm>
            <a:off x="3730427" y="3018453"/>
            <a:ext cx="4731146" cy="1200329"/>
          </a:xfrm>
          <a:prstGeom prst="rect">
            <a:avLst/>
          </a:prstGeom>
          <a:noFill/>
        </p:spPr>
        <p:txBody>
          <a:bodyPr wrap="square" lIns="91440" tIns="45720" rIns="91440" bIns="45720">
            <a:spAutoFit/>
          </a:bodyPr>
          <a:lstStyle/>
          <a:p>
            <a:pPr algn="ctr"/>
            <a:endParaRPr lang="en-US" sz="3600" b="1" dirty="0">
              <a:ln w="0"/>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endParaRPr>
          </a:p>
          <a:p>
            <a:pPr algn="ctr"/>
            <a:r>
              <a:rPr lang="en-US" sz="3600" b="1" dirty="0">
                <a:ln w="0"/>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PRESENTATION</a:t>
            </a:r>
            <a:endParaRPr lang="en-US" sz="3600" b="1" cap="none" spc="0" dirty="0">
              <a:ln w="0"/>
              <a:solidFill>
                <a:schemeClr val="tx1"/>
              </a:solidFill>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3339116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73;p28">
            <a:extLst>
              <a:ext uri="{FF2B5EF4-FFF2-40B4-BE49-F238E27FC236}">
                <a16:creationId xmlns:a16="http://schemas.microsoft.com/office/drawing/2014/main" id="{452BC247-DB95-0582-B450-487E93EF1CB2}"/>
              </a:ext>
            </a:extLst>
          </p:cNvPr>
          <p:cNvSpPr txBox="1"/>
          <p:nvPr/>
        </p:nvSpPr>
        <p:spPr>
          <a:xfrm>
            <a:off x="1212980" y="463958"/>
            <a:ext cx="10105053" cy="63705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ctr" rtl="0">
              <a:spcBef>
                <a:spcPts val="0"/>
              </a:spcBef>
              <a:spcAft>
                <a:spcPts val="0"/>
              </a:spcAft>
              <a:buClr>
                <a:schemeClr val="dk1"/>
              </a:buClr>
              <a:buSzPts val="1100"/>
              <a:buFont typeface="Arial" panose="020B0604020202020204"/>
              <a:buNone/>
            </a:pPr>
            <a:r>
              <a:rPr lang="en-IN" sz="2800" b="1" u="sng" dirty="0">
                <a:solidFill>
                  <a:schemeClr val="dk1"/>
                </a:solidFill>
                <a:latin typeface="Aharoni" panose="02010803020104030203" pitchFamily="2" charset="-79"/>
                <a:ea typeface="Fira Sans Extra Condensed" panose="020B0503050000020004"/>
                <a:cs typeface="Aharoni" panose="02010803020104030203" pitchFamily="2" charset="-79"/>
                <a:sym typeface="Fira Sans Extra Condensed" panose="020B0503050000020004"/>
              </a:rPr>
              <a:t>OUR MAIN GOAL :</a:t>
            </a:r>
            <a:endParaRPr sz="2800" b="1" u="sng" dirty="0">
              <a:latin typeface="Aharoni" panose="02010803020104030203" pitchFamily="2" charset="-79"/>
              <a:ea typeface="Fira Sans Extra Condensed" panose="020B0503050000020004"/>
              <a:cs typeface="Aharoni" panose="02010803020104030203" pitchFamily="2" charset="-79"/>
              <a:sym typeface="Fira Sans Extra Condensed" panose="020B0503050000020004"/>
            </a:endParaRPr>
          </a:p>
        </p:txBody>
      </p:sp>
      <p:sp>
        <p:nvSpPr>
          <p:cNvPr id="5" name="Google Shape;974;p28">
            <a:extLst>
              <a:ext uri="{FF2B5EF4-FFF2-40B4-BE49-F238E27FC236}">
                <a16:creationId xmlns:a16="http://schemas.microsoft.com/office/drawing/2014/main" id="{56A2AE37-A8FB-182A-A000-C6C14F22F581}"/>
              </a:ext>
            </a:extLst>
          </p:cNvPr>
          <p:cNvSpPr/>
          <p:nvPr/>
        </p:nvSpPr>
        <p:spPr>
          <a:xfrm>
            <a:off x="1488397" y="1392718"/>
            <a:ext cx="4332431" cy="1931487"/>
          </a:xfrm>
          <a:prstGeom prst="roundRect">
            <a:avLst>
              <a:gd name="adj" fmla="val 5263"/>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6" name="Google Shape;975;p28">
            <a:extLst>
              <a:ext uri="{FF2B5EF4-FFF2-40B4-BE49-F238E27FC236}">
                <a16:creationId xmlns:a16="http://schemas.microsoft.com/office/drawing/2014/main" id="{138E6566-266C-0434-6687-6BFA3E56B571}"/>
              </a:ext>
            </a:extLst>
          </p:cNvPr>
          <p:cNvSpPr/>
          <p:nvPr/>
        </p:nvSpPr>
        <p:spPr>
          <a:xfrm>
            <a:off x="1488397" y="3604769"/>
            <a:ext cx="4327296" cy="2012260"/>
          </a:xfrm>
          <a:prstGeom prst="roundRect">
            <a:avLst>
              <a:gd name="adj" fmla="val 5263"/>
            </a:avLst>
          </a:prstGeom>
          <a:solidFill>
            <a:schemeClr val="accent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7" name="Google Shape;976;p28">
            <a:extLst>
              <a:ext uri="{FF2B5EF4-FFF2-40B4-BE49-F238E27FC236}">
                <a16:creationId xmlns:a16="http://schemas.microsoft.com/office/drawing/2014/main" id="{695011FC-11F2-C7C1-C5FF-30FE888495FD}"/>
              </a:ext>
            </a:extLst>
          </p:cNvPr>
          <p:cNvGrpSpPr/>
          <p:nvPr/>
        </p:nvGrpSpPr>
        <p:grpSpPr>
          <a:xfrm>
            <a:off x="6131888" y="1392718"/>
            <a:ext cx="4028124" cy="4224311"/>
            <a:chOff x="4794500" y="1096225"/>
            <a:chExt cx="3899700" cy="3628025"/>
          </a:xfrm>
        </p:grpSpPr>
        <p:sp>
          <p:nvSpPr>
            <p:cNvPr id="29" name="Google Shape;977;p28">
              <a:extLst>
                <a:ext uri="{FF2B5EF4-FFF2-40B4-BE49-F238E27FC236}">
                  <a16:creationId xmlns:a16="http://schemas.microsoft.com/office/drawing/2014/main" id="{423F0F86-7A2B-960E-EBCD-490C53564DDB}"/>
                </a:ext>
              </a:extLst>
            </p:cNvPr>
            <p:cNvSpPr/>
            <p:nvPr/>
          </p:nvSpPr>
          <p:spPr>
            <a:xfrm>
              <a:off x="4794500" y="1096225"/>
              <a:ext cx="3899700" cy="1687800"/>
            </a:xfrm>
            <a:prstGeom prst="roundRect">
              <a:avLst>
                <a:gd name="adj" fmla="val 3710"/>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0" name="Google Shape;978;p28">
              <a:extLst>
                <a:ext uri="{FF2B5EF4-FFF2-40B4-BE49-F238E27FC236}">
                  <a16:creationId xmlns:a16="http://schemas.microsoft.com/office/drawing/2014/main" id="{5405A056-C407-D51D-74BC-08DBEB439E36}"/>
                </a:ext>
              </a:extLst>
            </p:cNvPr>
            <p:cNvSpPr/>
            <p:nvPr/>
          </p:nvSpPr>
          <p:spPr>
            <a:xfrm>
              <a:off x="4794500" y="3036450"/>
              <a:ext cx="3899700" cy="1687800"/>
            </a:xfrm>
            <a:prstGeom prst="roundRect">
              <a:avLst>
                <a:gd name="adj" fmla="val 6340"/>
              </a:avLst>
            </a:pr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nvGrpSpPr>
          <p:cNvPr id="8" name="Google Shape;979;p28">
            <a:extLst>
              <a:ext uri="{FF2B5EF4-FFF2-40B4-BE49-F238E27FC236}">
                <a16:creationId xmlns:a16="http://schemas.microsoft.com/office/drawing/2014/main" id="{6DD41885-F9AE-5367-7048-DECF6568EC2B}"/>
              </a:ext>
            </a:extLst>
          </p:cNvPr>
          <p:cNvGrpSpPr/>
          <p:nvPr/>
        </p:nvGrpSpPr>
        <p:grpSpPr>
          <a:xfrm>
            <a:off x="5085185" y="2777967"/>
            <a:ext cx="1618894" cy="1539217"/>
            <a:chOff x="3834600" y="2165850"/>
            <a:chExt cx="1474800" cy="1474800"/>
          </a:xfrm>
        </p:grpSpPr>
        <p:sp>
          <p:nvSpPr>
            <p:cNvPr id="17" name="Google Shape;980;p28">
              <a:extLst>
                <a:ext uri="{FF2B5EF4-FFF2-40B4-BE49-F238E27FC236}">
                  <a16:creationId xmlns:a16="http://schemas.microsoft.com/office/drawing/2014/main" id="{2832931E-AD69-4DB1-938F-5D0713004475}"/>
                </a:ext>
              </a:extLst>
            </p:cNvPr>
            <p:cNvSpPr/>
            <p:nvPr/>
          </p:nvSpPr>
          <p:spPr>
            <a:xfrm>
              <a:off x="3834600" y="2165850"/>
              <a:ext cx="1474800" cy="1474800"/>
            </a:xfrm>
            <a:prstGeom prst="ellipse">
              <a:avLst/>
            </a:pr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8" name="Google Shape;981;p28">
              <a:extLst>
                <a:ext uri="{FF2B5EF4-FFF2-40B4-BE49-F238E27FC236}">
                  <a16:creationId xmlns:a16="http://schemas.microsoft.com/office/drawing/2014/main" id="{3A44048A-BA62-918C-CA84-63B1DEEA3070}"/>
                </a:ext>
              </a:extLst>
            </p:cNvPr>
            <p:cNvSpPr/>
            <p:nvPr/>
          </p:nvSpPr>
          <p:spPr>
            <a:xfrm>
              <a:off x="3932450" y="2263700"/>
              <a:ext cx="1279200" cy="1279200"/>
            </a:xfrm>
            <a:prstGeom prst="ellipse">
              <a:avLst/>
            </a:pr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19" name="Google Shape;982;p28">
              <a:extLst>
                <a:ext uri="{FF2B5EF4-FFF2-40B4-BE49-F238E27FC236}">
                  <a16:creationId xmlns:a16="http://schemas.microsoft.com/office/drawing/2014/main" id="{1ACC9388-0BED-AED4-97AB-38F794C9BB9B}"/>
                </a:ext>
              </a:extLst>
            </p:cNvPr>
            <p:cNvGrpSpPr/>
            <p:nvPr/>
          </p:nvGrpSpPr>
          <p:grpSpPr>
            <a:xfrm>
              <a:off x="4273630" y="2617462"/>
              <a:ext cx="596734" cy="585393"/>
              <a:chOff x="-1183550" y="3586525"/>
              <a:chExt cx="296175" cy="290550"/>
            </a:xfrm>
          </p:grpSpPr>
          <p:sp>
            <p:nvSpPr>
              <p:cNvPr id="20" name="Google Shape;983;p28">
                <a:extLst>
                  <a:ext uri="{FF2B5EF4-FFF2-40B4-BE49-F238E27FC236}">
                    <a16:creationId xmlns:a16="http://schemas.microsoft.com/office/drawing/2014/main" id="{E3CFC6ED-22C2-73D8-BA19-F433F2B25671}"/>
                  </a:ext>
                </a:extLst>
              </p:cNvPr>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1" name="Google Shape;984;p28">
                <a:extLst>
                  <a:ext uri="{FF2B5EF4-FFF2-40B4-BE49-F238E27FC236}">
                    <a16:creationId xmlns:a16="http://schemas.microsoft.com/office/drawing/2014/main" id="{86A697F1-369A-4066-F823-1A37C86D46C0}"/>
                  </a:ext>
                </a:extLst>
              </p:cNvPr>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2" name="Google Shape;985;p28">
                <a:extLst>
                  <a:ext uri="{FF2B5EF4-FFF2-40B4-BE49-F238E27FC236}">
                    <a16:creationId xmlns:a16="http://schemas.microsoft.com/office/drawing/2014/main" id="{02263312-4A88-20DF-3C71-7DD2F64BB70D}"/>
                  </a:ext>
                </a:extLst>
              </p:cNvPr>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3" name="Google Shape;986;p28">
                <a:extLst>
                  <a:ext uri="{FF2B5EF4-FFF2-40B4-BE49-F238E27FC236}">
                    <a16:creationId xmlns:a16="http://schemas.microsoft.com/office/drawing/2014/main" id="{C417D028-7AD9-8363-F075-F22FC2D726CE}"/>
                  </a:ext>
                </a:extLst>
              </p:cNvPr>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4" name="Google Shape;987;p28">
                <a:extLst>
                  <a:ext uri="{FF2B5EF4-FFF2-40B4-BE49-F238E27FC236}">
                    <a16:creationId xmlns:a16="http://schemas.microsoft.com/office/drawing/2014/main" id="{476B9F31-E8B4-64AE-0FED-70505A9ECEFA}"/>
                  </a:ext>
                </a:extLst>
              </p:cNvPr>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5" name="Google Shape;988;p28">
                <a:extLst>
                  <a:ext uri="{FF2B5EF4-FFF2-40B4-BE49-F238E27FC236}">
                    <a16:creationId xmlns:a16="http://schemas.microsoft.com/office/drawing/2014/main" id="{5C65F3E4-509D-1106-4FB2-D7769AAC70ED}"/>
                  </a:ext>
                </a:extLst>
              </p:cNvPr>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6" name="Google Shape;989;p28">
                <a:extLst>
                  <a:ext uri="{FF2B5EF4-FFF2-40B4-BE49-F238E27FC236}">
                    <a16:creationId xmlns:a16="http://schemas.microsoft.com/office/drawing/2014/main" id="{A6D04CE2-B313-5187-2791-EDF18714A836}"/>
                  </a:ext>
                </a:extLst>
              </p:cNvPr>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7" name="Google Shape;990;p28">
                <a:extLst>
                  <a:ext uri="{FF2B5EF4-FFF2-40B4-BE49-F238E27FC236}">
                    <a16:creationId xmlns:a16="http://schemas.microsoft.com/office/drawing/2014/main" id="{7A6B9C53-CFC6-9408-8CB5-E1CFE073105C}"/>
                  </a:ext>
                </a:extLst>
              </p:cNvPr>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8" name="Google Shape;991;p28">
                <a:extLst>
                  <a:ext uri="{FF2B5EF4-FFF2-40B4-BE49-F238E27FC236}">
                    <a16:creationId xmlns:a16="http://schemas.microsoft.com/office/drawing/2014/main" id="{BBD26019-9033-EEF5-8077-B51546D8CDEC}"/>
                  </a:ext>
                </a:extLst>
              </p:cNvPr>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sp>
        <p:nvSpPr>
          <p:cNvPr id="9" name="Google Shape;992;p28">
            <a:extLst>
              <a:ext uri="{FF2B5EF4-FFF2-40B4-BE49-F238E27FC236}">
                <a16:creationId xmlns:a16="http://schemas.microsoft.com/office/drawing/2014/main" id="{3851F0F7-A2AD-B5B0-C6A2-EE00C0283538}"/>
              </a:ext>
            </a:extLst>
          </p:cNvPr>
          <p:cNvSpPr txBox="1"/>
          <p:nvPr/>
        </p:nvSpPr>
        <p:spPr>
          <a:xfrm>
            <a:off x="2123077" y="1735123"/>
            <a:ext cx="2834158" cy="533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r>
              <a:rPr lang="en-US" b="0" i="0" dirty="0">
                <a:solidFill>
                  <a:schemeClr val="bg1"/>
                </a:solidFill>
                <a:effectLst>
                  <a:outerShdw blurRad="50800" dist="38100" dir="2700000" algn="tl" rotWithShape="0">
                    <a:prstClr val="black">
                      <a:alpha val="40000"/>
                    </a:prstClr>
                  </a:outerShdw>
                </a:effectLst>
                <a:latin typeface="Aharoni" panose="02010803020104030203" pitchFamily="2" charset="-79"/>
                <a:cs typeface="Aharoni" panose="02010803020104030203" pitchFamily="2" charset="-79"/>
              </a:rPr>
              <a:t>To become a unicorn company in 5 years, we need to focus on areas where our sales are low and develop strategies to increase sales in those areas.</a:t>
            </a:r>
            <a:endParaRPr dirty="0">
              <a:solidFill>
                <a:schemeClr val="bg1"/>
              </a:solidFill>
              <a:effectLst>
                <a:outerShdw blurRad="50800" dist="38100" dir="2700000" algn="tl" rotWithShape="0">
                  <a:prstClr val="black">
                    <a:alpha val="40000"/>
                  </a:prstClr>
                </a:outerShdw>
              </a:effectLst>
              <a:latin typeface="Aharoni" panose="02010803020104030203" pitchFamily="2" charset="-79"/>
              <a:ea typeface="Roboto" panose="02000000000000000000"/>
              <a:cs typeface="Aharoni" panose="02010803020104030203" pitchFamily="2" charset="-79"/>
              <a:sym typeface="Roboto" panose="02000000000000000000"/>
            </a:endParaRPr>
          </a:p>
        </p:txBody>
      </p:sp>
      <p:sp>
        <p:nvSpPr>
          <p:cNvPr id="10" name="Google Shape;993;p28">
            <a:extLst>
              <a:ext uri="{FF2B5EF4-FFF2-40B4-BE49-F238E27FC236}">
                <a16:creationId xmlns:a16="http://schemas.microsoft.com/office/drawing/2014/main" id="{1C44288B-71A3-09F3-A6B8-6FC520F8394B}"/>
              </a:ext>
            </a:extLst>
          </p:cNvPr>
          <p:cNvSpPr txBox="1"/>
          <p:nvPr/>
        </p:nvSpPr>
        <p:spPr>
          <a:xfrm>
            <a:off x="6823976" y="4381811"/>
            <a:ext cx="2834158" cy="533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r" rtl="0">
              <a:lnSpc>
                <a:spcPct val="100000"/>
              </a:lnSpc>
              <a:spcBef>
                <a:spcPts val="0"/>
              </a:spcBef>
              <a:spcAft>
                <a:spcPts val="0"/>
              </a:spcAft>
              <a:buNone/>
            </a:pPr>
            <a:endParaRPr dirty="0">
              <a:solidFill>
                <a:schemeClr val="lt1"/>
              </a:solidFill>
              <a:latin typeface="Roboto" panose="02000000000000000000"/>
              <a:ea typeface="Roboto" panose="02000000000000000000"/>
              <a:cs typeface="Roboto" panose="02000000000000000000"/>
              <a:sym typeface="Roboto" panose="02000000000000000000"/>
            </a:endParaRPr>
          </a:p>
        </p:txBody>
      </p:sp>
      <p:sp>
        <p:nvSpPr>
          <p:cNvPr id="11" name="Google Shape;994;p28">
            <a:extLst>
              <a:ext uri="{FF2B5EF4-FFF2-40B4-BE49-F238E27FC236}">
                <a16:creationId xmlns:a16="http://schemas.microsoft.com/office/drawing/2014/main" id="{F387FE34-17B3-0829-B34B-7951121FCE85}"/>
              </a:ext>
            </a:extLst>
          </p:cNvPr>
          <p:cNvSpPr txBox="1"/>
          <p:nvPr/>
        </p:nvSpPr>
        <p:spPr>
          <a:xfrm>
            <a:off x="6704079" y="4019260"/>
            <a:ext cx="3225045" cy="3564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rtl="0">
              <a:lnSpc>
                <a:spcPct val="115000"/>
              </a:lnSpc>
              <a:spcBef>
                <a:spcPts val="0"/>
              </a:spcBef>
              <a:spcAft>
                <a:spcPts val="1600"/>
              </a:spcAft>
              <a:buNone/>
            </a:pPr>
            <a:r>
              <a:rPr lang="en-US" sz="1600" b="0" i="0" dirty="0">
                <a:solidFill>
                  <a:schemeClr val="bg1"/>
                </a:solidFill>
                <a:effectLst>
                  <a:outerShdw blurRad="50800" dist="38100" dir="2700000" algn="tl" rotWithShape="0">
                    <a:prstClr val="black">
                      <a:alpha val="40000"/>
                    </a:prstClr>
                  </a:outerShdw>
                </a:effectLst>
                <a:latin typeface="Aharoni" panose="02010803020104030203" pitchFamily="2" charset="-79"/>
                <a:cs typeface="Aharoni" panose="02010803020104030203" pitchFamily="2" charset="-79"/>
              </a:rPr>
              <a:t>Building a strong team of talented individuals who share our vision is also crucial.</a:t>
            </a:r>
            <a:endParaRPr sz="1200" b="1" dirty="0">
              <a:solidFill>
                <a:schemeClr val="bg1"/>
              </a:solidFill>
              <a:effectLst>
                <a:outerShdw blurRad="50800" dist="38100" dir="2700000" algn="tl" rotWithShape="0">
                  <a:prstClr val="black">
                    <a:alpha val="40000"/>
                  </a:prstClr>
                </a:outerShdw>
              </a:effectLst>
              <a:latin typeface="Aharoni" panose="02010803020104030203" pitchFamily="2" charset="-79"/>
              <a:ea typeface="Fira Sans Extra Condensed" panose="020B0503050000020004"/>
              <a:cs typeface="Aharoni" panose="02010803020104030203" pitchFamily="2" charset="-79"/>
              <a:sym typeface="Fira Sans Extra Condensed" panose="020B0503050000020004"/>
            </a:endParaRPr>
          </a:p>
        </p:txBody>
      </p:sp>
      <p:sp>
        <p:nvSpPr>
          <p:cNvPr id="12" name="Google Shape;995;p28">
            <a:extLst>
              <a:ext uri="{FF2B5EF4-FFF2-40B4-BE49-F238E27FC236}">
                <a16:creationId xmlns:a16="http://schemas.microsoft.com/office/drawing/2014/main" id="{93AD2B9F-98AD-8590-4ABB-FFEDA0C5E595}"/>
              </a:ext>
            </a:extLst>
          </p:cNvPr>
          <p:cNvSpPr txBox="1"/>
          <p:nvPr/>
        </p:nvSpPr>
        <p:spPr>
          <a:xfrm>
            <a:off x="2241963" y="1977918"/>
            <a:ext cx="1523368" cy="3564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lnSpc>
                <a:spcPct val="115000"/>
              </a:lnSpc>
              <a:spcBef>
                <a:spcPts val="0"/>
              </a:spcBef>
              <a:spcAft>
                <a:spcPts val="1600"/>
              </a:spcAft>
              <a:buNone/>
            </a:pPr>
            <a:endParaRPr sz="1600" b="1" dirty="0">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4" name="Google Shape;997;p28">
            <a:extLst>
              <a:ext uri="{FF2B5EF4-FFF2-40B4-BE49-F238E27FC236}">
                <a16:creationId xmlns:a16="http://schemas.microsoft.com/office/drawing/2014/main" id="{2C926D68-EB9F-2074-4426-772B3E75A594}"/>
              </a:ext>
            </a:extLst>
          </p:cNvPr>
          <p:cNvSpPr txBox="1"/>
          <p:nvPr/>
        </p:nvSpPr>
        <p:spPr>
          <a:xfrm>
            <a:off x="1707332" y="3674656"/>
            <a:ext cx="3665648" cy="4114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l">
              <a:buFont typeface="Arial" panose="020B0604020202020204" pitchFamily="34" charset="0"/>
              <a:buChar char="•"/>
            </a:pPr>
            <a:r>
              <a:rPr lang="en-US" b="0" i="0" dirty="0">
                <a:solidFill>
                  <a:schemeClr val="bg1"/>
                </a:solidFill>
                <a:effectLst>
                  <a:outerShdw blurRad="50800" dist="38100" dir="2700000" algn="tl" rotWithShape="0">
                    <a:prstClr val="black">
                      <a:alpha val="40000"/>
                    </a:prstClr>
                  </a:outerShdw>
                </a:effectLst>
                <a:latin typeface="Aharoni" panose="02010803020104030203" pitchFamily="2" charset="-79"/>
                <a:cs typeface="Aharoni" panose="02010803020104030203" pitchFamily="2" charset="-79"/>
              </a:rPr>
              <a:t> We also need to focus on other key metrics that drive business growth, such as customer acquisition, retention, and lifetime value.</a:t>
            </a:r>
          </a:p>
          <a:p>
            <a:pPr algn="l">
              <a:buFont typeface="Arial" panose="020B0604020202020204" pitchFamily="34" charset="0"/>
              <a:buChar char="•"/>
            </a:pPr>
            <a:r>
              <a:rPr lang="en-US" b="0" i="0" dirty="0">
                <a:solidFill>
                  <a:schemeClr val="bg1"/>
                </a:solidFill>
                <a:effectLst>
                  <a:outerShdw blurRad="50800" dist="38100" dir="2700000" algn="tl" rotWithShape="0">
                    <a:prstClr val="black">
                      <a:alpha val="40000"/>
                    </a:prstClr>
                  </a:outerShdw>
                </a:effectLst>
                <a:latin typeface="Aharoni" panose="02010803020104030203" pitchFamily="2" charset="-79"/>
                <a:cs typeface="Aharoni" panose="02010803020104030203" pitchFamily="2" charset="-79"/>
              </a:rPr>
              <a:t> To do this, we'll need to develop a deep understanding of our target market and create products and services that meet their needs.</a:t>
            </a:r>
          </a:p>
        </p:txBody>
      </p:sp>
      <p:sp>
        <p:nvSpPr>
          <p:cNvPr id="15" name="Google Shape;998;p28">
            <a:extLst>
              <a:ext uri="{FF2B5EF4-FFF2-40B4-BE49-F238E27FC236}">
                <a16:creationId xmlns:a16="http://schemas.microsoft.com/office/drawing/2014/main" id="{77611A49-26E5-6095-3171-E3832C255267}"/>
              </a:ext>
            </a:extLst>
          </p:cNvPr>
          <p:cNvSpPr txBox="1"/>
          <p:nvPr/>
        </p:nvSpPr>
        <p:spPr>
          <a:xfrm>
            <a:off x="8092988" y="2090759"/>
            <a:ext cx="1523368" cy="356476"/>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panose="020B0604020202020204"/>
              <a:buChar char="●"/>
              <a:defRPr sz="1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1600"/>
              </a:spcBef>
              <a:spcAft>
                <a:spcPts val="160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1600"/>
              </a:spcAft>
              <a:buNone/>
            </a:pPr>
            <a:endParaRPr sz="1600" b="1" dirty="0">
              <a:solidFill>
                <a:schemeClr val="lt1"/>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6" name="Google Shape;999;p28">
            <a:extLst>
              <a:ext uri="{FF2B5EF4-FFF2-40B4-BE49-F238E27FC236}">
                <a16:creationId xmlns:a16="http://schemas.microsoft.com/office/drawing/2014/main" id="{7D3B01BC-BB32-2E95-BD1A-7F59350538FA}"/>
              </a:ext>
            </a:extLst>
          </p:cNvPr>
          <p:cNvSpPr txBox="1"/>
          <p:nvPr/>
        </p:nvSpPr>
        <p:spPr>
          <a:xfrm>
            <a:off x="6728871" y="1778702"/>
            <a:ext cx="2834158" cy="533874"/>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panose="020B0604020202020204"/>
              <a:buChar char="●"/>
              <a:defRPr sz="18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914400" marR="0" lvl="1"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1371600" marR="0" lvl="2"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1828800" marR="0" lvl="3"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2286000" marR="0" lvl="4"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2743200" marR="0" lvl="5"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3200400" marR="0" lvl="6"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3657600" marR="0" lvl="7" indent="-317500" algn="l" rtl="0">
              <a:lnSpc>
                <a:spcPct val="115000"/>
              </a:lnSpc>
              <a:spcBef>
                <a:spcPts val="1600"/>
              </a:spcBef>
              <a:spcAft>
                <a:spcPts val="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4114800" marR="0" lvl="8" indent="-317500" algn="l" rtl="0">
              <a:lnSpc>
                <a:spcPct val="115000"/>
              </a:lnSpc>
              <a:spcBef>
                <a:spcPts val="1600"/>
              </a:spcBef>
              <a:spcAft>
                <a:spcPts val="1600"/>
              </a:spcAft>
              <a:buClr>
                <a:schemeClr val="dk2"/>
              </a:buClr>
              <a:buSzPts val="1400"/>
              <a:buFont typeface="Arial" panose="020B0604020202020204"/>
              <a:buChar char="■"/>
              <a:defRPr sz="14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lnSpc>
                <a:spcPct val="100000"/>
              </a:lnSpc>
              <a:spcBef>
                <a:spcPts val="0"/>
              </a:spcBef>
              <a:spcAft>
                <a:spcPts val="0"/>
              </a:spcAft>
              <a:buNone/>
            </a:pPr>
            <a:r>
              <a:rPr lang="en-US" sz="1400" b="0" i="0" dirty="0">
                <a:solidFill>
                  <a:schemeClr val="bg1"/>
                </a:solidFill>
                <a:effectLst>
                  <a:outerShdw blurRad="50800" dist="38100" dir="2700000" algn="tl" rotWithShape="0">
                    <a:prstClr val="black">
                      <a:alpha val="40000"/>
                    </a:prstClr>
                  </a:outerShdw>
                </a:effectLst>
                <a:latin typeface="Aharoni" panose="02010803020104030203" pitchFamily="2" charset="-79"/>
                <a:cs typeface="Aharoni" panose="02010803020104030203" pitchFamily="2" charset="-79"/>
              </a:rPr>
              <a:t>This requires a data-driven approach and a willingness to experiment with new tactics to find what works best for our business.</a:t>
            </a:r>
            <a:endParaRPr lang="en-US" sz="1400" dirty="0">
              <a:solidFill>
                <a:schemeClr val="bg1"/>
              </a:solidFill>
              <a:effectLst>
                <a:outerShdw blurRad="50800" dist="38100" dir="2700000" algn="tl" rotWithShape="0">
                  <a:prstClr val="black">
                    <a:alpha val="40000"/>
                  </a:prstClr>
                </a:outerShdw>
              </a:effectLst>
              <a:latin typeface="Aharoni" panose="02010803020104030203" pitchFamily="2" charset="-79"/>
              <a:ea typeface="Roboto" panose="02000000000000000000"/>
              <a:cs typeface="Aharoni" panose="02010803020104030203" pitchFamily="2" charset="-79"/>
              <a:sym typeface="Roboto" panose="02000000000000000000"/>
            </a:endParaRPr>
          </a:p>
        </p:txBody>
      </p:sp>
    </p:spTree>
    <p:extLst>
      <p:ext uri="{BB962C8B-B14F-4D97-AF65-F5344CB8AC3E}">
        <p14:creationId xmlns:p14="http://schemas.microsoft.com/office/powerpoint/2010/main" val="15295673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8"/>
                                        </p:tgtEl>
                                        <p:attrNameLst>
                                          <p:attrName>r</p:attrName>
                                        </p:attrNameLst>
                                      </p:cBhvr>
                                    </p:animRot>
                                    <p:animRot by="-240000">
                                      <p:cBhvr>
                                        <p:cTn id="7" dur="200" fill="hold">
                                          <p:stCondLst>
                                            <p:cond delay="200"/>
                                          </p:stCondLst>
                                        </p:cTn>
                                        <p:tgtEl>
                                          <p:spTgt spid="8"/>
                                        </p:tgtEl>
                                        <p:attrNameLst>
                                          <p:attrName>r</p:attrName>
                                        </p:attrNameLst>
                                      </p:cBhvr>
                                    </p:animRot>
                                    <p:animRot by="240000">
                                      <p:cBhvr>
                                        <p:cTn id="8" dur="200" fill="hold">
                                          <p:stCondLst>
                                            <p:cond delay="400"/>
                                          </p:stCondLst>
                                        </p:cTn>
                                        <p:tgtEl>
                                          <p:spTgt spid="8"/>
                                        </p:tgtEl>
                                        <p:attrNameLst>
                                          <p:attrName>r</p:attrName>
                                        </p:attrNameLst>
                                      </p:cBhvr>
                                    </p:animRot>
                                    <p:animRot by="-240000">
                                      <p:cBhvr>
                                        <p:cTn id="9" dur="200" fill="hold">
                                          <p:stCondLst>
                                            <p:cond delay="600"/>
                                          </p:stCondLst>
                                        </p:cTn>
                                        <p:tgtEl>
                                          <p:spTgt spid="8"/>
                                        </p:tgtEl>
                                        <p:attrNameLst>
                                          <p:attrName>r</p:attrName>
                                        </p:attrNameLst>
                                      </p:cBhvr>
                                    </p:animRot>
                                    <p:animRot by="120000">
                                      <p:cBhvr>
                                        <p:cTn id="10" dur="200" fill="hold">
                                          <p:stCondLst>
                                            <p:cond delay="800"/>
                                          </p:stCondLst>
                                        </p:cTn>
                                        <p:tgtEl>
                                          <p:spTgt spid="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1000"/>
                                        <p:tgtEl>
                                          <p:spTgt spid="9"/>
                                        </p:tgtEl>
                                      </p:cBhvr>
                                    </p:animEffect>
                                    <p:anim calcmode="lin" valueType="num">
                                      <p:cBhvr>
                                        <p:cTn id="16" dur="1000" fill="hold"/>
                                        <p:tgtEl>
                                          <p:spTgt spid="9"/>
                                        </p:tgtEl>
                                        <p:attrNameLst>
                                          <p:attrName>ppt_x</p:attrName>
                                        </p:attrNameLst>
                                      </p:cBhvr>
                                      <p:tavLst>
                                        <p:tav tm="0">
                                          <p:val>
                                            <p:strVal val="#ppt_x"/>
                                          </p:val>
                                        </p:tav>
                                        <p:tav tm="100000">
                                          <p:val>
                                            <p:strVal val="#ppt_x"/>
                                          </p:val>
                                        </p:tav>
                                      </p:tavLst>
                                    </p:anim>
                                    <p:anim calcmode="lin" valueType="num">
                                      <p:cBhvr>
                                        <p:cTn id="1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1000"/>
                                        <p:tgtEl>
                                          <p:spTgt spid="16"/>
                                        </p:tgtEl>
                                      </p:cBhvr>
                                    </p:animEffect>
                                    <p:anim calcmode="lin" valueType="num">
                                      <p:cBhvr>
                                        <p:cTn id="23" dur="1000" fill="hold"/>
                                        <p:tgtEl>
                                          <p:spTgt spid="16"/>
                                        </p:tgtEl>
                                        <p:attrNameLst>
                                          <p:attrName>ppt_x</p:attrName>
                                        </p:attrNameLst>
                                      </p:cBhvr>
                                      <p:tavLst>
                                        <p:tav tm="0">
                                          <p:val>
                                            <p:strVal val="#ppt_x"/>
                                          </p:val>
                                        </p:tav>
                                        <p:tav tm="100000">
                                          <p:val>
                                            <p:strVal val="#ppt_x"/>
                                          </p:val>
                                        </p:tav>
                                      </p:tavLst>
                                    </p:anim>
                                    <p:anim calcmode="lin" valueType="num">
                                      <p:cBhvr>
                                        <p:cTn id="2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11">
                                            <p:txEl>
                                              <p:pRg st="0" end="0"/>
                                            </p:txEl>
                                          </p:spTgt>
                                        </p:tgtEl>
                                        <p:attrNameLst>
                                          <p:attrName>style.visibility</p:attrName>
                                        </p:attrNameLst>
                                      </p:cBhvr>
                                      <p:to>
                                        <p:strVal val="visible"/>
                                      </p:to>
                                    </p:set>
                                    <p:animEffect transition="in" filter="fade">
                                      <p:cBhvr>
                                        <p:cTn id="36" dur="1000"/>
                                        <p:tgtEl>
                                          <p:spTgt spid="11">
                                            <p:txEl>
                                              <p:pRg st="0" end="0"/>
                                            </p:txEl>
                                          </p:spTgt>
                                        </p:tgtEl>
                                      </p:cBhvr>
                                    </p:animEffect>
                                    <p:anim calcmode="lin" valueType="num">
                                      <p:cBhvr>
                                        <p:cTn id="37"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8"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FF65-23B5-BDC0-FCFD-1798247516F3}"/>
              </a:ext>
            </a:extLst>
          </p:cNvPr>
          <p:cNvSpPr>
            <a:spLocks noGrp="1"/>
          </p:cNvSpPr>
          <p:nvPr>
            <p:ph type="ctrTitle"/>
          </p:nvPr>
        </p:nvSpPr>
        <p:spPr/>
        <p:txBody>
          <a:bodyPr/>
          <a:lstStyle/>
          <a:p>
            <a:endParaRPr lang="en-IN" dirty="0"/>
          </a:p>
        </p:txBody>
      </p:sp>
      <p:pic>
        <p:nvPicPr>
          <p:cNvPr id="5" name="Picture 4" descr="Text&#10;&#10;Description automatically generated">
            <a:extLst>
              <a:ext uri="{FF2B5EF4-FFF2-40B4-BE49-F238E27FC236}">
                <a16:creationId xmlns:a16="http://schemas.microsoft.com/office/drawing/2014/main" id="{4FD542B0-232B-44E5-292B-7FE7F194A08B}"/>
              </a:ext>
            </a:extLst>
          </p:cNvPr>
          <p:cNvPicPr>
            <a:picLocks noChangeAspect="1"/>
          </p:cNvPicPr>
          <p:nvPr/>
        </p:nvPicPr>
        <p:blipFill>
          <a:blip r:embed="rId2">
            <a:alphaModFix amt="85000"/>
            <a:duotone>
              <a:prstClr val="black"/>
              <a:schemeClr val="tx2">
                <a:tint val="45000"/>
                <a:satMod val="400000"/>
              </a:schemeClr>
            </a:duotone>
            <a:extLst>
              <a:ext uri="{BEBA8EAE-BF5A-486C-A8C5-ECC9F3942E4B}">
                <a14:imgProps xmlns:a14="http://schemas.microsoft.com/office/drawing/2010/main">
                  <a14:imgLayer r:embed="rId3">
                    <a14:imgEffect>
                      <a14:saturation sat="33000"/>
                    </a14:imgEffect>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102637" y="-470788"/>
            <a:ext cx="12294637" cy="7552723"/>
          </a:xfrm>
          <a:prstGeom prst="rect">
            <a:avLst/>
          </a:prstGeom>
          <a:ln>
            <a:noFill/>
          </a:ln>
          <a:effectLst>
            <a:outerShdw blurRad="292100" dist="139700" dir="2700000" algn="tl" rotWithShape="0">
              <a:srgbClr val="333333">
                <a:alpha val="65000"/>
              </a:srgbClr>
            </a:outerShdw>
          </a:effectLst>
        </p:spPr>
      </p:pic>
      <p:sp>
        <p:nvSpPr>
          <p:cNvPr id="3" name="Subtitle 2">
            <a:extLst>
              <a:ext uri="{FF2B5EF4-FFF2-40B4-BE49-F238E27FC236}">
                <a16:creationId xmlns:a16="http://schemas.microsoft.com/office/drawing/2014/main" id="{4056FE0B-02CF-9BD1-D655-EB2DD5B7F4A8}"/>
              </a:ext>
            </a:extLst>
          </p:cNvPr>
          <p:cNvSpPr>
            <a:spLocks noGrp="1"/>
          </p:cNvSpPr>
          <p:nvPr>
            <p:ph type="subTitle" idx="1"/>
          </p:nvPr>
        </p:nvSpPr>
        <p:spPr>
          <a:xfrm>
            <a:off x="1412064" y="2579295"/>
            <a:ext cx="9144000" cy="1655762"/>
          </a:xfrm>
        </p:spPr>
        <p:txBody>
          <a:bodyPr>
            <a:normAutofit/>
          </a:bodyPr>
          <a:lstStyle/>
          <a:p>
            <a:r>
              <a:rPr lang="en-IN" sz="7200" b="1" dirty="0">
                <a:highlight>
                  <a:srgbClr val="0000FF"/>
                </a:highlight>
              </a:rPr>
              <a:t> THANK YOU.</a:t>
            </a:r>
          </a:p>
        </p:txBody>
      </p:sp>
      <p:sp>
        <p:nvSpPr>
          <p:cNvPr id="7" name="Rectangle 6">
            <a:extLst>
              <a:ext uri="{FF2B5EF4-FFF2-40B4-BE49-F238E27FC236}">
                <a16:creationId xmlns:a16="http://schemas.microsoft.com/office/drawing/2014/main" id="{339E753C-D313-4B60-1232-7550FDB1980B}"/>
              </a:ext>
            </a:extLst>
          </p:cNvPr>
          <p:cNvSpPr/>
          <p:nvPr/>
        </p:nvSpPr>
        <p:spPr>
          <a:xfrm>
            <a:off x="11566849" y="-347363"/>
            <a:ext cx="625151" cy="7552723"/>
          </a:xfrm>
          <a:prstGeom prst="rect">
            <a:avLst/>
          </a:prstGeom>
          <a:solidFill>
            <a:srgbClr val="1200FE"/>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E261D6DE-A03E-C711-A123-91133037906C}"/>
              </a:ext>
            </a:extLst>
          </p:cNvPr>
          <p:cNvSpPr/>
          <p:nvPr/>
        </p:nvSpPr>
        <p:spPr>
          <a:xfrm flipH="1">
            <a:off x="10444127" y="2149051"/>
            <a:ext cx="867617" cy="419877"/>
          </a:xfrm>
          <a:prstGeom prst="rightArrow">
            <a:avLst/>
          </a:prstGeom>
          <a:solidFill>
            <a:schemeClr val="bg1"/>
          </a:solidFill>
          <a:ln>
            <a:solidFill>
              <a:srgbClr val="1B09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0B3BA59A-CFFC-2D0E-0C8F-7A422E39C173}"/>
              </a:ext>
            </a:extLst>
          </p:cNvPr>
          <p:cNvSpPr/>
          <p:nvPr/>
        </p:nvSpPr>
        <p:spPr>
          <a:xfrm flipH="1">
            <a:off x="10444128" y="2724538"/>
            <a:ext cx="867617" cy="419877"/>
          </a:xfrm>
          <a:prstGeom prst="rightArrow">
            <a:avLst/>
          </a:prstGeom>
          <a:solidFill>
            <a:srgbClr val="1200F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n w="19050">
                <a:solidFill>
                  <a:schemeClr val="bg1"/>
                </a:solidFill>
              </a:ln>
              <a:effectLst>
                <a:outerShdw blurRad="50800" dist="38100" dir="2700000" algn="tl" rotWithShape="0">
                  <a:prstClr val="black">
                    <a:alpha val="40000"/>
                  </a:prstClr>
                </a:outerShdw>
              </a:effectLst>
            </a:endParaRPr>
          </a:p>
        </p:txBody>
      </p:sp>
      <p:sp>
        <p:nvSpPr>
          <p:cNvPr id="10" name="Arrow: Right 9">
            <a:extLst>
              <a:ext uri="{FF2B5EF4-FFF2-40B4-BE49-F238E27FC236}">
                <a16:creationId xmlns:a16="http://schemas.microsoft.com/office/drawing/2014/main" id="{48F9ED00-B777-2905-30D0-901C035C9C54}"/>
              </a:ext>
            </a:extLst>
          </p:cNvPr>
          <p:cNvSpPr/>
          <p:nvPr/>
        </p:nvSpPr>
        <p:spPr>
          <a:xfrm flipH="1">
            <a:off x="10449316" y="3377830"/>
            <a:ext cx="844937" cy="419877"/>
          </a:xfrm>
          <a:prstGeom prst="rightArrow">
            <a:avLst/>
          </a:prstGeom>
          <a:solidFill>
            <a:srgbClr val="1200F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355B2599-2468-0B29-35DB-C78B6E19543B}"/>
              </a:ext>
            </a:extLst>
          </p:cNvPr>
          <p:cNvSpPr/>
          <p:nvPr/>
        </p:nvSpPr>
        <p:spPr>
          <a:xfrm>
            <a:off x="3679108" y="3638938"/>
            <a:ext cx="4513169" cy="46570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1464AB3B-75B3-C354-2CA6-07B5A5C0D00E}"/>
              </a:ext>
            </a:extLst>
          </p:cNvPr>
          <p:cNvSpPr/>
          <p:nvPr/>
        </p:nvSpPr>
        <p:spPr>
          <a:xfrm>
            <a:off x="3621085" y="3568066"/>
            <a:ext cx="4731146" cy="646331"/>
          </a:xfrm>
          <a:prstGeom prst="rect">
            <a:avLst/>
          </a:prstGeom>
          <a:noFill/>
        </p:spPr>
        <p:txBody>
          <a:bodyPr wrap="square" lIns="91440" tIns="45720" rIns="91440" bIns="45720">
            <a:spAutoFit/>
          </a:bodyPr>
          <a:lstStyle/>
          <a:p>
            <a:pPr algn="ctr"/>
            <a:r>
              <a:rPr lang="en-US" sz="3600" b="1" dirty="0">
                <a:ln w="0"/>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ANY SUGGESTION?</a:t>
            </a:r>
          </a:p>
        </p:txBody>
      </p:sp>
    </p:spTree>
    <p:extLst>
      <p:ext uri="{BB962C8B-B14F-4D97-AF65-F5344CB8AC3E}">
        <p14:creationId xmlns:p14="http://schemas.microsoft.com/office/powerpoint/2010/main" val="348251249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8"/>
                                        </p:tgtEl>
                                        <p:attrNameLst>
                                          <p:attrName>r</p:attrName>
                                        </p:attrNameLst>
                                      </p:cBhvr>
                                    </p:animRot>
                                    <p:animRot by="-240000">
                                      <p:cBhvr>
                                        <p:cTn id="7" dur="200" fill="hold">
                                          <p:stCondLst>
                                            <p:cond delay="200"/>
                                          </p:stCondLst>
                                        </p:cTn>
                                        <p:tgtEl>
                                          <p:spTgt spid="8"/>
                                        </p:tgtEl>
                                        <p:attrNameLst>
                                          <p:attrName>r</p:attrName>
                                        </p:attrNameLst>
                                      </p:cBhvr>
                                    </p:animRot>
                                    <p:animRot by="240000">
                                      <p:cBhvr>
                                        <p:cTn id="8" dur="200" fill="hold">
                                          <p:stCondLst>
                                            <p:cond delay="400"/>
                                          </p:stCondLst>
                                        </p:cTn>
                                        <p:tgtEl>
                                          <p:spTgt spid="8"/>
                                        </p:tgtEl>
                                        <p:attrNameLst>
                                          <p:attrName>r</p:attrName>
                                        </p:attrNameLst>
                                      </p:cBhvr>
                                    </p:animRot>
                                    <p:animRot by="-240000">
                                      <p:cBhvr>
                                        <p:cTn id="9" dur="200" fill="hold">
                                          <p:stCondLst>
                                            <p:cond delay="600"/>
                                          </p:stCondLst>
                                        </p:cTn>
                                        <p:tgtEl>
                                          <p:spTgt spid="8"/>
                                        </p:tgtEl>
                                        <p:attrNameLst>
                                          <p:attrName>r</p:attrName>
                                        </p:attrNameLst>
                                      </p:cBhvr>
                                    </p:animRot>
                                    <p:animRot by="120000">
                                      <p:cBhvr>
                                        <p:cTn id="10" dur="200" fill="hold">
                                          <p:stCondLst>
                                            <p:cond delay="800"/>
                                          </p:stCondLst>
                                        </p:cTn>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3505200" y="361951"/>
            <a:ext cx="7848600" cy="1328738"/>
          </a:xfrm>
        </p:spPr>
        <p:txBody>
          <a:bodyPr>
            <a:normAutofit/>
          </a:bodyPr>
          <a:lstStyle/>
          <a:p>
            <a:r>
              <a:rPr lang="en-IN" sz="6000" dirty="0">
                <a:latin typeface="Aharoni" panose="02010803020104030203" pitchFamily="2" charset="-79"/>
                <a:cs typeface="Aharoni" panose="02010803020104030203" pitchFamily="2" charset="-79"/>
              </a:rPr>
              <a:t>      OVERVIEW</a:t>
            </a:r>
          </a:p>
        </p:txBody>
      </p:sp>
      <p:sp>
        <p:nvSpPr>
          <p:cNvPr id="4" name="Rectangle: Rounded Corners 3">
            <a:extLst>
              <a:ext uri="{FF2B5EF4-FFF2-40B4-BE49-F238E27FC236}">
                <a16:creationId xmlns:a16="http://schemas.microsoft.com/office/drawing/2014/main" id="{111AE3C5-D28F-9272-07D6-CACAA8388F8A}"/>
              </a:ext>
            </a:extLst>
          </p:cNvPr>
          <p:cNvSpPr/>
          <p:nvPr/>
        </p:nvSpPr>
        <p:spPr>
          <a:xfrm>
            <a:off x="-5534025" y="583407"/>
            <a:ext cx="8315325" cy="5691186"/>
          </a:xfrm>
          <a:prstGeom prst="roundRect">
            <a:avLst>
              <a:gd name="adj" fmla="val 36960"/>
            </a:avLst>
          </a:prstGeom>
          <a:solidFill>
            <a:srgbClr val="1B09FF"/>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3505200" y="1690689"/>
            <a:ext cx="7772399" cy="4703761"/>
          </a:xfrm>
        </p:spPr>
        <p:txBody>
          <a:bodyPr>
            <a:normAutofit fontScale="55000" lnSpcReduction="20000"/>
          </a:bodyPr>
          <a:lstStyle/>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rgbClr val="000000"/>
                </a:solidFill>
                <a:effectLst/>
                <a:latin typeface="Aharoni" panose="02010803020104030203" pitchFamily="2" charset="-79"/>
                <a:cs typeface="Aharoni" panose="02010803020104030203" pitchFamily="2" charset="-79"/>
              </a:rPr>
              <a:t>Welcome to the </a:t>
            </a:r>
            <a:r>
              <a:rPr kumimoji="0" lang="en-US" altLang="en-US" sz="2800" i="0" u="none" strike="noStrike" cap="none" normalizeH="0" baseline="0" dirty="0">
                <a:ln>
                  <a:noFill/>
                </a:ln>
                <a:solidFill>
                  <a:srgbClr val="1200FE"/>
                </a:solidFill>
                <a:effectLst/>
                <a:latin typeface="Aharoni" panose="02010803020104030203" pitchFamily="2" charset="-79"/>
                <a:cs typeface="Aharoni" panose="02010803020104030203" pitchFamily="2" charset="-79"/>
              </a:rPr>
              <a:t>Sales Dashboard Presentation</a:t>
            </a:r>
            <a:r>
              <a:rPr kumimoji="0" lang="en-US" altLang="en-US" sz="2800" i="0" u="none" strike="noStrike" cap="none" normalizeH="0" baseline="0" dirty="0">
                <a:ln>
                  <a:noFill/>
                </a:ln>
                <a:solidFill>
                  <a:srgbClr val="000000"/>
                </a:solidFill>
                <a:effectLst/>
                <a:latin typeface="Aharoni" panose="02010803020104030203" pitchFamily="2" charset="-79"/>
                <a:cs typeface="Aharoni" panose="02010803020104030203" pitchFamily="2" charset="-79"/>
              </a:rPr>
              <a:t>. This presentation provides an overview of key sales metrics and insights to help us  understand our sales performance and make informed business decisions.</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2800" i="0" u="none" strike="noStrike" cap="none" normalizeH="0" baseline="0" dirty="0">
              <a:ln>
                <a:noFill/>
              </a:ln>
              <a:solidFill>
                <a:srgbClr val="000000"/>
              </a:solidFill>
              <a:effectLst/>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The presentation includes several sections that cover different aspects of sales performance, including monthly sales, top products by revenue and quantity, territories with the highest sales, top countries by sales, territory-wise distribution of deal size, and distribution of order status by region.</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Throughout the presentation, we get to know  insights and analysis of the sales data, highlighting trends and patterns that can help us identify opportunities for growth and optimization.</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Overall, the presentation is designed to provide us a clear and comprehensive understanding of our sales performance, and equip us with the knowledge and insights needed to make informed decisions and drive business growth. </a:t>
            </a:r>
            <a:r>
              <a:rPr lang="en-US" altLang="en-US" dirty="0">
                <a:solidFill>
                  <a:schemeClr val="tx1">
                    <a:lumMod val="95000"/>
                    <a:lumOff val="5000"/>
                  </a:schemeClr>
                </a:solidFill>
                <a:latin typeface="Aharoni" panose="02010803020104030203" pitchFamily="2" charset="-79"/>
                <a:cs typeface="Aharoni" panose="02010803020104030203" pitchFamily="2" charset="-79"/>
              </a:rPr>
              <a:t>I</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 hope that you will find this presentation useful and informative.</a:t>
            </a:r>
          </a:p>
        </p:txBody>
      </p:sp>
    </p:spTree>
    <p:extLst>
      <p:ext uri="{BB962C8B-B14F-4D97-AF65-F5344CB8AC3E}">
        <p14:creationId xmlns:p14="http://schemas.microsoft.com/office/powerpoint/2010/main" val="28346173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1056640" y="0"/>
            <a:ext cx="10007600" cy="1951038"/>
          </a:xfrm>
        </p:spPr>
        <p:txBody>
          <a:bodyPr>
            <a:normAutofit/>
          </a:bodyPr>
          <a:lstStyle/>
          <a:p>
            <a:pPr algn="ct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Monthly Sales:</a:t>
            </a: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6945293" y="2244116"/>
            <a:ext cx="4378959" cy="2918459"/>
          </a:xfrm>
        </p:spPr>
        <p:txBody>
          <a:bodyPr>
            <a:normAutofit/>
          </a:bodyPr>
          <a:lstStyle/>
          <a:p>
            <a:pPr marL="0" marR="0" lvl="0" indent="0" algn="l" defTabSz="914400" rtl="0" eaLnBrk="0" fontAlgn="base" latinLnBrk="0" hangingPunct="0">
              <a:lnSpc>
                <a:spcPct val="120000"/>
              </a:lnSpc>
              <a:spcBef>
                <a:spcPct val="0"/>
              </a:spcBef>
              <a:spcAft>
                <a:spcPct val="0"/>
              </a:spcAft>
              <a:buClrTx/>
              <a:buSzTx/>
              <a:buFontTx/>
              <a:buNone/>
              <a:tabLst/>
            </a:pPr>
            <a:r>
              <a:rPr lang="en-US" sz="1600" b="0" i="0" dirty="0">
                <a:solidFill>
                  <a:srgbClr val="374151"/>
                </a:solidFill>
                <a:effectLst/>
                <a:latin typeface="Aharoni" panose="02010803020104030203" pitchFamily="2" charset="-79"/>
                <a:cs typeface="Aharoni" panose="02010803020104030203" pitchFamily="2" charset="-79"/>
              </a:rPr>
              <a:t>From the Monthly Sales section of the dashboard, we can see that there were two significant spikes in sales during the months of May and November, while the sales in the other months remained at an average level. We will further analyze the data to identify which products were responsible for the highest sales in each month.</a:t>
            </a:r>
            <a:endParaRPr kumimoji="0" lang="en-US" altLang="en-US" sz="16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endParaRPr>
          </a:p>
        </p:txBody>
      </p:sp>
      <p:graphicFrame>
        <p:nvGraphicFramePr>
          <p:cNvPr id="5" name="Chart 4">
            <a:extLst>
              <a:ext uri="{FF2B5EF4-FFF2-40B4-BE49-F238E27FC236}">
                <a16:creationId xmlns:a16="http://schemas.microsoft.com/office/drawing/2014/main" id="{E02B664C-C9A7-433F-AECA-33C0557B9F34}"/>
              </a:ext>
            </a:extLst>
          </p:cNvPr>
          <p:cNvGraphicFramePr>
            <a:graphicFrameLocks/>
          </p:cNvGraphicFramePr>
          <p:nvPr>
            <p:extLst>
              <p:ext uri="{D42A27DB-BD31-4B8C-83A1-F6EECF244321}">
                <p14:modId xmlns:p14="http://schemas.microsoft.com/office/powerpoint/2010/main" val="2937192483"/>
              </p:ext>
            </p:extLst>
          </p:nvPr>
        </p:nvGraphicFramePr>
        <p:xfrm>
          <a:off x="1178561" y="2479835"/>
          <a:ext cx="5598159" cy="2918459"/>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229675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773649" y="-163892"/>
            <a:ext cx="10339109" cy="1951038"/>
          </a:xfrm>
        </p:spPr>
        <p:txBody>
          <a:bodyPr>
            <a:normAutofit/>
          </a:bodyPr>
          <a:lstStyle/>
          <a:p>
            <a:pPr algn="ct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 </a:t>
            </a:r>
            <a:r>
              <a:rPr lang="en-US" sz="2800" b="1" u="sng" dirty="0">
                <a:solidFill>
                  <a:schemeClr val="tx1"/>
                </a:solidFill>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Sales by </a:t>
            </a:r>
            <a:r>
              <a:rPr lang="en-US" sz="2800" b="1" u="sng" dirty="0">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T</a:t>
            </a:r>
            <a:r>
              <a:rPr lang="en-US" sz="2800" b="1" u="sng" dirty="0">
                <a:solidFill>
                  <a:schemeClr val="tx1"/>
                </a:solidFill>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erritory</a:t>
            </a: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a:t>
            </a: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6958770" y="1604865"/>
            <a:ext cx="4378959" cy="5313679"/>
          </a:xfrm>
        </p:spPr>
        <p:txBody>
          <a:bodyPr>
            <a:normAutofit/>
          </a:bodyPr>
          <a:lstStyle/>
          <a:p>
            <a:pPr algn="l"/>
            <a:r>
              <a:rPr lang="en-US" sz="1600" b="0" i="0" dirty="0">
                <a:effectLst/>
                <a:latin typeface="Aharoni" panose="02010803020104030203" pitchFamily="2" charset="-79"/>
                <a:cs typeface="Aharoni" panose="02010803020104030203" pitchFamily="2" charset="-79"/>
              </a:rPr>
              <a:t>Based on the sales data presented it is clear that the </a:t>
            </a:r>
            <a:r>
              <a:rPr lang="en-US" sz="1600" b="0" i="0" dirty="0">
                <a:solidFill>
                  <a:srgbClr val="1200FE"/>
                </a:solidFill>
                <a:effectLst/>
                <a:latin typeface="Aharoni" panose="02010803020104030203" pitchFamily="2" charset="-79"/>
                <a:cs typeface="Aharoni" panose="02010803020104030203" pitchFamily="2" charset="-79"/>
              </a:rPr>
              <a:t>EMEA</a:t>
            </a:r>
            <a:r>
              <a:rPr lang="en-US" sz="1600" b="0" i="0" dirty="0">
                <a:effectLst/>
                <a:latin typeface="Aharoni" panose="02010803020104030203" pitchFamily="2" charset="-79"/>
                <a:cs typeface="Aharoni" panose="02010803020104030203" pitchFamily="2" charset="-79"/>
              </a:rPr>
              <a:t> (Europe, the Middle East and Africa) region has the highest sales performance, with consistently high sales volume across multiple product lines. The North American region also shows strong sales performance, with a significant portion of overall sales revenue coming from this region.</a:t>
            </a:r>
          </a:p>
          <a:p>
            <a:pPr algn="l"/>
            <a:r>
              <a:rPr lang="en-US" sz="1600" b="0" i="0" dirty="0">
                <a:effectLst/>
                <a:latin typeface="Aharoni" panose="02010803020104030203" pitchFamily="2" charset="-79"/>
                <a:cs typeface="Aharoni" panose="02010803020104030203" pitchFamily="2" charset="-79"/>
              </a:rPr>
              <a:t>In contrast, the </a:t>
            </a:r>
            <a:r>
              <a:rPr lang="en-US" sz="1600" b="0" i="0" dirty="0">
                <a:solidFill>
                  <a:srgbClr val="FF0000"/>
                </a:solidFill>
                <a:effectLst/>
                <a:latin typeface="Aharoni" panose="02010803020104030203" pitchFamily="2" charset="-79"/>
                <a:cs typeface="Aharoni" panose="02010803020104030203" pitchFamily="2" charset="-79"/>
              </a:rPr>
              <a:t>Asia-Pacific</a:t>
            </a:r>
            <a:r>
              <a:rPr lang="en-US" sz="1600" b="0" i="0" dirty="0">
                <a:effectLst/>
                <a:latin typeface="Aharoni" panose="02010803020104030203" pitchFamily="2" charset="-79"/>
                <a:cs typeface="Aharoni" panose="02010803020104030203" pitchFamily="2" charset="-79"/>
              </a:rPr>
              <a:t> and </a:t>
            </a:r>
            <a:r>
              <a:rPr lang="en-US" sz="1600" b="0" i="0" dirty="0">
                <a:solidFill>
                  <a:srgbClr val="FF0000"/>
                </a:solidFill>
                <a:effectLst/>
                <a:latin typeface="Aharoni" panose="02010803020104030203" pitchFamily="2" charset="-79"/>
                <a:cs typeface="Aharoni" panose="02010803020104030203" pitchFamily="2" charset="-79"/>
              </a:rPr>
              <a:t>Japan </a:t>
            </a:r>
            <a:r>
              <a:rPr lang="en-US" sz="1600" b="0" i="0" dirty="0">
                <a:effectLst/>
                <a:latin typeface="Aharoni" panose="02010803020104030203" pitchFamily="2" charset="-79"/>
                <a:cs typeface="Aharoni" panose="02010803020104030203" pitchFamily="2" charset="-79"/>
              </a:rPr>
              <a:t>regions show lower sales performance, with less consistent growth in sales volume and </a:t>
            </a:r>
          </a:p>
          <a:p>
            <a:pPr algn="l"/>
            <a:r>
              <a:rPr lang="en-US" sz="1600" b="0" i="0" dirty="0">
                <a:effectLst/>
                <a:latin typeface="Aharoni" panose="02010803020104030203" pitchFamily="2" charset="-79"/>
                <a:cs typeface="Aharoni" panose="02010803020104030203" pitchFamily="2" charset="-79"/>
              </a:rPr>
              <a:t>overall sales volume is lower than in the EMEA and North American regions.</a:t>
            </a:r>
          </a:p>
        </p:txBody>
      </p:sp>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Chart 3">
            <a:extLst>
              <a:ext uri="{FF2B5EF4-FFF2-40B4-BE49-F238E27FC236}">
                <a16:creationId xmlns:a16="http://schemas.microsoft.com/office/drawing/2014/main" id="{07339401-A048-4FCE-91F8-FE1EA7B719F2}"/>
              </a:ext>
            </a:extLst>
          </p:cNvPr>
          <p:cNvGraphicFramePr>
            <a:graphicFrameLocks/>
          </p:cNvGraphicFramePr>
          <p:nvPr>
            <p:extLst>
              <p:ext uri="{D42A27DB-BD31-4B8C-83A1-F6EECF244321}">
                <p14:modId xmlns:p14="http://schemas.microsoft.com/office/powerpoint/2010/main" val="271675512"/>
              </p:ext>
            </p:extLst>
          </p:nvPr>
        </p:nvGraphicFramePr>
        <p:xfrm>
          <a:off x="717666" y="1604865"/>
          <a:ext cx="5776440" cy="364826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829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1000"/>
                                        <p:tgtEl>
                                          <p:spTgt spid="3">
                                            <p:txEl>
                                              <p:pRg st="2" end="2"/>
                                            </p:txEl>
                                          </p:spTgt>
                                        </p:tgtEl>
                                      </p:cBhvr>
                                    </p:animEffect>
                                    <p:anim calcmode="lin" valueType="num">
                                      <p:cBhvr>
                                        <p:cTn id="29"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1056640" y="0"/>
            <a:ext cx="10007600" cy="1951038"/>
          </a:xfrm>
        </p:spPr>
        <p:txBody>
          <a:bodyPr>
            <a:normAutofit/>
          </a:bodyPr>
          <a:lstStyle/>
          <a:p>
            <a:pPr algn="ct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 </a:t>
            </a:r>
            <a:r>
              <a:rPr lang="en-US" sz="2800" b="1" u="sng" dirty="0">
                <a:solidFill>
                  <a:schemeClr val="tx1"/>
                </a:solidFill>
                <a:effectLst>
                  <a:outerShdw blurRad="38100" dist="19050" dir="2700000" algn="tl" rotWithShape="0">
                    <a:schemeClr val="dk1">
                      <a:alpha val="40000"/>
                    </a:schemeClr>
                  </a:outerShdw>
                </a:effectLst>
                <a:latin typeface="Aharoni" panose="02010803020104030203" pitchFamily="2" charset="-79"/>
                <a:cs typeface="Aharoni" panose="02010803020104030203" pitchFamily="2" charset="-79"/>
              </a:rPr>
              <a:t>Sales by Product </a:t>
            </a: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a:t>
            </a: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6968271" y="1574800"/>
            <a:ext cx="4378959" cy="4673601"/>
          </a:xfrm>
        </p:spPr>
        <p:txBody>
          <a:bodyPr>
            <a:normAutofit fontScale="55000" lnSpcReduction="20000"/>
          </a:bodyPr>
          <a:lstStyle/>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According to the sales data presented in the dashboard,</a:t>
            </a: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rgbClr val="1200FE"/>
                </a:solidFill>
                <a:effectLst/>
                <a:latin typeface="Aharoni" panose="02010803020104030203" pitchFamily="2" charset="-79"/>
                <a:cs typeface="Aharoni" panose="02010803020104030203" pitchFamily="2" charset="-79"/>
              </a:rPr>
              <a:t> Classic Cars </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have been the highest selling product line, consistently generating the most revenue over the selected time period. </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rgbClr val="1200FE"/>
                </a:solidFill>
                <a:effectLst/>
                <a:latin typeface="Aharoni" panose="02010803020104030203" pitchFamily="2" charset="-79"/>
                <a:cs typeface="Aharoni" panose="02010803020104030203" pitchFamily="2" charset="-79"/>
              </a:rPr>
              <a:t>Vintage Cars </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also show strong sales performance, </a:t>
            </a:r>
            <a:r>
              <a:rPr kumimoji="0" lang="en-US" altLang="en-US" sz="29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although</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 they generate less revenue than classic cars overall. These vehicles may appeal to a slightly different customer base than classic cars,</a:t>
            </a:r>
          </a:p>
          <a:p>
            <a:pPr marL="0" marR="0" lvl="0" indent="0" algn="l" defTabSz="914400" rtl="0" eaLnBrk="0" fontAlgn="base" latinLnBrk="0" hangingPunct="0">
              <a:lnSpc>
                <a:spcPct val="120000"/>
              </a:lnSpc>
              <a:spcBef>
                <a:spcPct val="0"/>
              </a:spcBef>
              <a:spcAft>
                <a:spcPct val="0"/>
              </a:spcAft>
              <a:buClrTx/>
              <a:buSzTx/>
              <a:buFontTx/>
              <a:buNone/>
              <a:tabLst/>
            </a:pPr>
            <a:endParaRPr lang="en-US" altLang="en-US" dirty="0">
              <a:solidFill>
                <a:schemeClr val="tx1">
                  <a:lumMod val="95000"/>
                  <a:lumOff val="5000"/>
                </a:schemeClr>
              </a:solidFill>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In contrast, </a:t>
            </a:r>
            <a:r>
              <a:rPr kumimoji="0" lang="en-US" altLang="en-US" sz="2800" i="0" u="none" strike="noStrike" cap="none" normalizeH="0" baseline="0" dirty="0">
                <a:ln>
                  <a:noFill/>
                </a:ln>
                <a:solidFill>
                  <a:srgbClr val="FF0000"/>
                </a:solidFill>
                <a:effectLst/>
                <a:latin typeface="Aharoni" panose="02010803020104030203" pitchFamily="2" charset="-79"/>
                <a:cs typeface="Aharoni" panose="02010803020104030203" pitchFamily="2" charset="-79"/>
              </a:rPr>
              <a:t>Ships</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 and </a:t>
            </a:r>
            <a:r>
              <a:rPr kumimoji="0" lang="en-US" altLang="en-US" sz="2800" i="0" u="none" strike="noStrike" cap="none" normalizeH="0" baseline="0" dirty="0">
                <a:ln>
                  <a:noFill/>
                </a:ln>
                <a:solidFill>
                  <a:srgbClr val="FF0000"/>
                </a:solidFill>
                <a:effectLst/>
                <a:latin typeface="Aharoni" panose="02010803020104030203" pitchFamily="2" charset="-79"/>
                <a:cs typeface="Aharoni" panose="02010803020104030203" pitchFamily="2" charset="-79"/>
              </a:rPr>
              <a:t>Trains</a:t>
            </a:r>
            <a:r>
              <a:rPr kumimoji="0" lang="en-US" altLang="en-US" sz="2800" i="0" u="none" strike="noStrike" cap="none" normalizeH="0" baseline="0" dirty="0">
                <a:ln>
                  <a:noFill/>
                </a:ln>
                <a:solidFill>
                  <a:schemeClr val="tx1">
                    <a:lumMod val="95000"/>
                    <a:lumOff val="5000"/>
                  </a:schemeClr>
                </a:solidFill>
                <a:effectLst/>
                <a:latin typeface="Aharoni" panose="02010803020104030203" pitchFamily="2" charset="-79"/>
                <a:cs typeface="Aharoni" panose="02010803020104030203" pitchFamily="2" charset="-79"/>
              </a:rPr>
              <a:t> have shown lower sales performance, with relatively low sales volume and revenue compared to other product lines. This may be due to a variety of factors, such as limited demand from customers or higher pricing compared to other products.</a:t>
            </a:r>
          </a:p>
        </p:txBody>
      </p:sp>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Chart 3">
            <a:extLst>
              <a:ext uri="{FF2B5EF4-FFF2-40B4-BE49-F238E27FC236}">
                <a16:creationId xmlns:a16="http://schemas.microsoft.com/office/drawing/2014/main" id="{07339401-A048-4FCE-91F8-FE1EA7B719F2}"/>
              </a:ext>
            </a:extLst>
          </p:cNvPr>
          <p:cNvGraphicFramePr>
            <a:graphicFrameLocks/>
          </p:cNvGraphicFramePr>
          <p:nvPr/>
        </p:nvGraphicFramePr>
        <p:xfrm>
          <a:off x="773650" y="1951038"/>
          <a:ext cx="5776440" cy="364826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PRODUCT CHART">
            <a:extLst>
              <a:ext uri="{FF2B5EF4-FFF2-40B4-BE49-F238E27FC236}">
                <a16:creationId xmlns:a16="http://schemas.microsoft.com/office/drawing/2014/main" id="{00000000-0008-0000-0B00-000003000000}"/>
              </a:ext>
            </a:extLst>
          </p:cNvPr>
          <p:cNvGraphicFramePr>
            <a:graphicFrameLocks/>
          </p:cNvGraphicFramePr>
          <p:nvPr>
            <p:extLst>
              <p:ext uri="{D42A27DB-BD31-4B8C-83A1-F6EECF244321}">
                <p14:modId xmlns:p14="http://schemas.microsoft.com/office/powerpoint/2010/main" val="2410373910"/>
              </p:ext>
            </p:extLst>
          </p:nvPr>
        </p:nvGraphicFramePr>
        <p:xfrm>
          <a:off x="773650" y="1951039"/>
          <a:ext cx="5776440" cy="37966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2600749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773650" y="0"/>
            <a:ext cx="10290590" cy="1951038"/>
          </a:xfrm>
        </p:spPr>
        <p:txBody>
          <a:bodyPr>
            <a:normAutofit/>
          </a:bodyPr>
          <a:lstStyle/>
          <a:p>
            <a:pPr algn="ctr"/>
            <a:r>
              <a:rPr lang="en-IN" sz="2800" u="sng" dirty="0">
                <a:solidFill>
                  <a:schemeClr val="tx1">
                    <a:lumMod val="95000"/>
                    <a:lumOff val="5000"/>
                  </a:schemeClr>
                </a:solidFill>
                <a:latin typeface="Aharoni" panose="02010803020104030203" pitchFamily="2" charset="-79"/>
                <a:cs typeface="Aharoni" panose="02010803020104030203" pitchFamily="2" charset="-79"/>
              </a:rPr>
              <a:t>Top Country’s with the highest Sales</a:t>
            </a:r>
            <a:r>
              <a:rPr lang="en-IN" sz="2800" i="0" u="sng" dirty="0">
                <a:solidFill>
                  <a:schemeClr val="tx1">
                    <a:lumMod val="95000"/>
                    <a:lumOff val="5000"/>
                  </a:schemeClr>
                </a:solidFill>
                <a:effectLst/>
                <a:latin typeface="Aharoni" panose="02010803020104030203" pitchFamily="2" charset="-79"/>
                <a:cs typeface="Aharoni" panose="02010803020104030203" pitchFamily="2" charset="-79"/>
              </a:rPr>
              <a:t>:</a:t>
            </a: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6898640" y="1544320"/>
            <a:ext cx="4968240" cy="5120639"/>
          </a:xfrm>
        </p:spPr>
        <p:txBody>
          <a:bodyPr>
            <a:normAutofit/>
          </a:bodyPr>
          <a:lstStyle/>
          <a:p>
            <a:pPr marL="0" marR="0" lvl="0" indent="0" algn="l" defTabSz="914400" rtl="0" eaLnBrk="0" fontAlgn="base" latinLnBrk="0" hangingPunct="0">
              <a:lnSpc>
                <a:spcPct val="120000"/>
              </a:lnSpc>
              <a:spcBef>
                <a:spcPct val="0"/>
              </a:spcBef>
              <a:spcAft>
                <a:spcPct val="0"/>
              </a:spcAft>
              <a:buClrTx/>
              <a:buSzTx/>
              <a:buFontTx/>
              <a:buNone/>
              <a:tabLst/>
            </a:pPr>
            <a:r>
              <a:rPr lang="en-US" sz="1400" b="0" i="0" dirty="0">
                <a:effectLst/>
                <a:latin typeface="Aharoni" panose="02010803020104030203" pitchFamily="2" charset="-79"/>
                <a:cs typeface="Aharoni" panose="02010803020104030203" pitchFamily="2" charset="-79"/>
              </a:rPr>
              <a:t>'Top 10 Countries by Highest Sales' chart, the </a:t>
            </a:r>
            <a:r>
              <a:rPr lang="en-US" sz="1400" b="0" i="0" dirty="0">
                <a:solidFill>
                  <a:srgbClr val="1B09FF"/>
                </a:solidFill>
                <a:effectLst/>
                <a:latin typeface="Aharoni" panose="02010803020104030203" pitchFamily="2" charset="-79"/>
                <a:cs typeface="Aharoni" panose="02010803020104030203" pitchFamily="2" charset="-79"/>
              </a:rPr>
              <a:t>United States</a:t>
            </a:r>
            <a:r>
              <a:rPr lang="en-US" sz="1400" b="0" i="0" dirty="0">
                <a:effectLst/>
                <a:latin typeface="Aharoni" panose="02010803020104030203" pitchFamily="2" charset="-79"/>
                <a:cs typeface="Aharoni" panose="02010803020104030203" pitchFamily="2" charset="-79"/>
              </a:rPr>
              <a:t> has the highest sales volume, followed by Spain and France. In contrast, Singapore and Denmark have shown lower sales performance, ranking at the bottom of the list. This pattern is consistent with the trend we observed earlier, where the North American and European regions had the highest sales performance.</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1400" u="none" strike="noStrike" cap="none" normalizeH="0" baseline="0" dirty="0">
              <a:ln>
                <a:noFill/>
              </a:ln>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1400" u="none" strike="noStrike" cap="none" normalizeH="0" baseline="0" dirty="0">
              <a:ln>
                <a:noFill/>
              </a:ln>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lang="en-US" altLang="en-US" sz="1400" u="sng" dirty="0">
                <a:solidFill>
                  <a:srgbClr val="1B09FF"/>
                </a:solidFill>
                <a:latin typeface="Aharoni" panose="02010803020104030203" pitchFamily="2" charset="-79"/>
                <a:cs typeface="Aharoni" panose="02010803020104030203" pitchFamily="2" charset="-79"/>
              </a:rPr>
              <a:t>INSIGHTS: </a:t>
            </a:r>
            <a:endParaRPr kumimoji="0" lang="en-US" altLang="en-US" sz="1400" u="sng" strike="noStrike" cap="none" normalizeH="0" baseline="0" dirty="0">
              <a:ln>
                <a:noFill/>
              </a:ln>
              <a:solidFill>
                <a:srgbClr val="1B09FF"/>
              </a:solidFill>
              <a:latin typeface="Aharoni" panose="02010803020104030203" pitchFamily="2" charset="-79"/>
              <a:cs typeface="Aharoni" panose="02010803020104030203" pitchFamily="2" charset="-79"/>
            </a:endParaRPr>
          </a:p>
          <a:p>
            <a:pPr marL="0" marR="0" lvl="0" indent="0" algn="l" defTabSz="914400" rtl="0" eaLnBrk="0" fontAlgn="base" latinLnBrk="0" hangingPunct="0">
              <a:lnSpc>
                <a:spcPct val="120000"/>
              </a:lnSpc>
              <a:spcBef>
                <a:spcPct val="0"/>
              </a:spcBef>
              <a:spcAft>
                <a:spcPct val="0"/>
              </a:spcAft>
              <a:buClrTx/>
              <a:buSzTx/>
              <a:buFontTx/>
              <a:buNone/>
              <a:tabLst/>
            </a:pPr>
            <a:r>
              <a:rPr lang="en-US" sz="1400" b="0" i="0" dirty="0">
                <a:effectLst/>
                <a:latin typeface="Aharoni" panose="02010803020104030203" pitchFamily="2" charset="-79"/>
                <a:cs typeface="Aharoni" panose="02010803020104030203" pitchFamily="2" charset="-79"/>
              </a:rPr>
              <a:t>This insight suggests that the United States and Spain may be key markets for our business, where there is high demand for our products. We may want to consider investing more resources into these regions to further grow our sales. On the other hand, Singapore and Denmark may be challenging markets where we need to focus on improving our product offerings, pricing, or marketing efforts to increase sales.</a:t>
            </a:r>
            <a:endParaRPr kumimoji="0" lang="en-US" altLang="en-US" sz="2000" i="0" u="none" strike="noStrike" cap="none" normalizeH="0" baseline="0" dirty="0">
              <a:ln>
                <a:noFill/>
              </a:ln>
              <a:effectLst/>
              <a:latin typeface="Aharoni" panose="02010803020104030203" pitchFamily="2" charset="-79"/>
              <a:cs typeface="Aharoni" panose="02010803020104030203" pitchFamily="2" charset="-79"/>
            </a:endParaRPr>
          </a:p>
        </p:txBody>
      </p:sp>
      <p:graphicFrame>
        <p:nvGraphicFramePr>
          <p:cNvPr id="5" name="Chart 4">
            <a:extLst>
              <a:ext uri="{FF2B5EF4-FFF2-40B4-BE49-F238E27FC236}">
                <a16:creationId xmlns:a16="http://schemas.microsoft.com/office/drawing/2014/main" id="{E02B664C-C9A7-433F-AECA-33C0557B9F34}"/>
              </a:ext>
            </a:extLst>
          </p:cNvPr>
          <p:cNvGraphicFramePr>
            <a:graphicFrameLocks/>
          </p:cNvGraphicFramePr>
          <p:nvPr/>
        </p:nvGraphicFramePr>
        <p:xfrm>
          <a:off x="-831046" y="3157621"/>
          <a:ext cx="637384" cy="271379"/>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Chart 3">
            <a:extLst>
              <a:ext uri="{FF2B5EF4-FFF2-40B4-BE49-F238E27FC236}">
                <a16:creationId xmlns:a16="http://schemas.microsoft.com/office/drawing/2014/main" id="{07339401-A048-4FCE-91F8-FE1EA7B719F2}"/>
              </a:ext>
            </a:extLst>
          </p:cNvPr>
          <p:cNvGraphicFramePr>
            <a:graphicFrameLocks/>
          </p:cNvGraphicFramePr>
          <p:nvPr/>
        </p:nvGraphicFramePr>
        <p:xfrm>
          <a:off x="773650" y="1951038"/>
          <a:ext cx="5776440" cy="36482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PRODUCT CHART">
            <a:extLst>
              <a:ext uri="{FF2B5EF4-FFF2-40B4-BE49-F238E27FC236}">
                <a16:creationId xmlns:a16="http://schemas.microsoft.com/office/drawing/2014/main" id="{00000000-0008-0000-0B00-000003000000}"/>
              </a:ext>
            </a:extLst>
          </p:cNvPr>
          <p:cNvGraphicFramePr>
            <a:graphicFrameLocks/>
          </p:cNvGraphicFramePr>
          <p:nvPr/>
        </p:nvGraphicFramePr>
        <p:xfrm>
          <a:off x="773650" y="1951039"/>
          <a:ext cx="5776440" cy="379661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3F30D1E9-F4EF-462E-B0A7-DDB1083BBF17}"/>
              </a:ext>
            </a:extLst>
          </p:cNvPr>
          <p:cNvGraphicFramePr>
            <a:graphicFrameLocks/>
          </p:cNvGraphicFramePr>
          <p:nvPr>
            <p:extLst>
              <p:ext uri="{D42A27DB-BD31-4B8C-83A1-F6EECF244321}">
                <p14:modId xmlns:p14="http://schemas.microsoft.com/office/powerpoint/2010/main" val="2002307298"/>
              </p:ext>
            </p:extLst>
          </p:nvPr>
        </p:nvGraphicFramePr>
        <p:xfrm>
          <a:off x="507190" y="2086375"/>
          <a:ext cx="6309360" cy="3692366"/>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3336511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9"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773650" y="0"/>
            <a:ext cx="10290590" cy="1951038"/>
          </a:xfrm>
        </p:spPr>
        <p:txBody>
          <a:bodyPr>
            <a:normAutofit/>
          </a:bodyPr>
          <a:lstStyle/>
          <a:p>
            <a:pPr algn="ctr"/>
            <a:r>
              <a:rPr lang="en-IN" sz="2800" u="sng" dirty="0">
                <a:solidFill>
                  <a:schemeClr val="tx1">
                    <a:lumMod val="95000"/>
                    <a:lumOff val="5000"/>
                  </a:schemeClr>
                </a:solidFill>
                <a:latin typeface="Aharoni" panose="02010803020104030203" pitchFamily="2" charset="-79"/>
                <a:cs typeface="Aharoni" panose="02010803020104030203" pitchFamily="2" charset="-79"/>
              </a:rPr>
              <a:t>ORDER STATUS </a:t>
            </a:r>
            <a:endParaRPr lang="en-IN" sz="2800" i="0" u="sng" dirty="0">
              <a:solidFill>
                <a:schemeClr val="tx1">
                  <a:lumMod val="95000"/>
                  <a:lumOff val="5000"/>
                </a:schemeClr>
              </a:solidFill>
              <a:effectLst/>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6898640" y="1544321"/>
            <a:ext cx="4378959" cy="4850130"/>
          </a:xfrm>
        </p:spPr>
        <p:txBody>
          <a:bodyPr>
            <a:normAutofit/>
          </a:bodyPr>
          <a:lstStyle/>
          <a:p>
            <a:pPr algn="l"/>
            <a:r>
              <a:rPr lang="en-US" sz="1600" b="0" i="0" dirty="0">
                <a:effectLst/>
                <a:latin typeface="Aharoni" panose="02010803020104030203" pitchFamily="2" charset="-79"/>
                <a:cs typeface="Aharoni" panose="02010803020104030203" pitchFamily="2" charset="-79"/>
              </a:rPr>
              <a:t>The 'Order Status by Region' chart shows that most of the products have been </a:t>
            </a:r>
            <a:r>
              <a:rPr lang="en-US" sz="1600" b="0" i="0" dirty="0">
                <a:solidFill>
                  <a:srgbClr val="00B050"/>
                </a:solidFill>
                <a:effectLst/>
                <a:latin typeface="Aharoni" panose="02010803020104030203" pitchFamily="2" charset="-79"/>
                <a:cs typeface="Aharoni" panose="02010803020104030203" pitchFamily="2" charset="-79"/>
              </a:rPr>
              <a:t>shipped </a:t>
            </a:r>
            <a:r>
              <a:rPr lang="en-US" sz="1600" b="0" i="0" dirty="0">
                <a:effectLst/>
                <a:latin typeface="Aharoni" panose="02010803020104030203" pitchFamily="2" charset="-79"/>
                <a:cs typeface="Aharoni" panose="02010803020104030203" pitchFamily="2" charset="-79"/>
              </a:rPr>
              <a:t>successfully, indicating that our logistics and supply chain management processes are working well. However, there are </a:t>
            </a:r>
            <a:r>
              <a:rPr lang="en-US" sz="1600" b="0" i="0" dirty="0">
                <a:solidFill>
                  <a:schemeClr val="accent5">
                    <a:lumMod val="75000"/>
                  </a:schemeClr>
                </a:solidFill>
                <a:effectLst/>
                <a:latin typeface="Aharoni" panose="02010803020104030203" pitchFamily="2" charset="-79"/>
                <a:cs typeface="Aharoni" panose="02010803020104030203" pitchFamily="2" charset="-79"/>
              </a:rPr>
              <a:t>60 cancelled products </a:t>
            </a:r>
            <a:r>
              <a:rPr lang="en-US" sz="1600" b="0" i="0" dirty="0">
                <a:effectLst/>
                <a:latin typeface="Aharoni" panose="02010803020104030203" pitchFamily="2" charset="-79"/>
                <a:cs typeface="Aharoni" panose="02010803020104030203" pitchFamily="2" charset="-79"/>
              </a:rPr>
              <a:t>and </a:t>
            </a:r>
            <a:r>
              <a:rPr lang="en-US" sz="1600" b="0" i="0" dirty="0">
                <a:solidFill>
                  <a:schemeClr val="accent4">
                    <a:lumMod val="60000"/>
                    <a:lumOff val="40000"/>
                  </a:schemeClr>
                </a:solidFill>
                <a:effectLst>
                  <a:outerShdw blurRad="38100" dist="38100" dir="2700000" algn="tl">
                    <a:srgbClr val="000000">
                      <a:alpha val="43137"/>
                    </a:srgbClr>
                  </a:outerShdw>
                </a:effectLst>
                <a:latin typeface="Aharoni" panose="02010803020104030203" pitchFamily="2" charset="-79"/>
                <a:cs typeface="Aharoni" panose="02010803020104030203" pitchFamily="2" charset="-79"/>
              </a:rPr>
              <a:t>44 products on hold</a:t>
            </a:r>
            <a:r>
              <a:rPr lang="en-US" sz="1600" b="0" i="0" dirty="0">
                <a:effectLst/>
                <a:latin typeface="Aharoni" panose="02010803020104030203" pitchFamily="2" charset="-79"/>
                <a:cs typeface="Aharoni" panose="02010803020104030203" pitchFamily="2" charset="-79"/>
              </a:rPr>
              <a:t>, which may indicate potential issues with product availability or order processing. We should address these issues as soon as possible to avoid disappointing our customers.</a:t>
            </a:r>
          </a:p>
          <a:p>
            <a:pPr algn="l"/>
            <a:r>
              <a:rPr lang="en-US" sz="1600" b="0" i="0" dirty="0">
                <a:effectLst/>
                <a:latin typeface="Aharoni" panose="02010803020104030203" pitchFamily="2" charset="-79"/>
                <a:cs typeface="Aharoni" panose="02010803020104030203" pitchFamily="2" charset="-79"/>
              </a:rPr>
              <a:t>On a positive note, the shipped and disputed rates are good, suggesting that customers are generally satisfied with our products and that any issues are being resolved efficiently. In fact</a:t>
            </a:r>
            <a:r>
              <a:rPr lang="en-US" sz="1600" b="0" i="0" dirty="0">
                <a:solidFill>
                  <a:srgbClr val="0070C0"/>
                </a:solidFill>
                <a:effectLst/>
                <a:latin typeface="Aharoni" panose="02010803020104030203" pitchFamily="2" charset="-79"/>
                <a:cs typeface="Aharoni" panose="02010803020104030203" pitchFamily="2" charset="-79"/>
              </a:rPr>
              <a:t>, 47 issues</a:t>
            </a:r>
            <a:r>
              <a:rPr lang="en-US" sz="1600" b="0" i="0" dirty="0">
                <a:effectLst/>
                <a:latin typeface="Aharoni" panose="02010803020104030203" pitchFamily="2" charset="-79"/>
                <a:cs typeface="Aharoni" panose="02010803020104030203" pitchFamily="2" charset="-79"/>
              </a:rPr>
              <a:t> have already been resolved and are ready to be disputed, which is a positive sign for our dispute resolution process.</a:t>
            </a:r>
          </a:p>
          <a:p>
            <a:pPr marL="0" marR="0" lvl="0" indent="0" algn="l" defTabSz="914400" rtl="0" eaLnBrk="0" fontAlgn="base" latinLnBrk="0" hangingPunct="0">
              <a:lnSpc>
                <a:spcPct val="120000"/>
              </a:lnSpc>
              <a:spcBef>
                <a:spcPct val="0"/>
              </a:spcBef>
              <a:spcAft>
                <a:spcPct val="0"/>
              </a:spcAft>
              <a:buClrTx/>
              <a:buSzTx/>
              <a:buFontTx/>
              <a:buNone/>
              <a:tabLst/>
            </a:pPr>
            <a:endParaRPr kumimoji="0" lang="en-US" altLang="en-US" sz="1600" i="0" u="none" strike="noStrike" cap="none" normalizeH="0" baseline="0" dirty="0">
              <a:ln>
                <a:noFill/>
              </a:ln>
              <a:effectLst/>
              <a:latin typeface="Aharoni" panose="02010803020104030203" pitchFamily="2" charset="-79"/>
              <a:cs typeface="Aharoni" panose="02010803020104030203" pitchFamily="2" charset="-79"/>
            </a:endParaRPr>
          </a:p>
        </p:txBody>
      </p:sp>
      <p:graphicFrame>
        <p:nvGraphicFramePr>
          <p:cNvPr id="5" name="Chart 4">
            <a:extLst>
              <a:ext uri="{FF2B5EF4-FFF2-40B4-BE49-F238E27FC236}">
                <a16:creationId xmlns:a16="http://schemas.microsoft.com/office/drawing/2014/main" id="{E02B664C-C9A7-433F-AECA-33C0557B9F34}"/>
              </a:ext>
            </a:extLst>
          </p:cNvPr>
          <p:cNvGraphicFramePr>
            <a:graphicFrameLocks/>
          </p:cNvGraphicFramePr>
          <p:nvPr/>
        </p:nvGraphicFramePr>
        <p:xfrm>
          <a:off x="-831046" y="3157621"/>
          <a:ext cx="637384" cy="271379"/>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Chart 3">
            <a:extLst>
              <a:ext uri="{FF2B5EF4-FFF2-40B4-BE49-F238E27FC236}">
                <a16:creationId xmlns:a16="http://schemas.microsoft.com/office/drawing/2014/main" id="{07339401-A048-4FCE-91F8-FE1EA7B719F2}"/>
              </a:ext>
            </a:extLst>
          </p:cNvPr>
          <p:cNvGraphicFramePr>
            <a:graphicFrameLocks/>
          </p:cNvGraphicFramePr>
          <p:nvPr/>
        </p:nvGraphicFramePr>
        <p:xfrm>
          <a:off x="773650" y="1951038"/>
          <a:ext cx="5776440" cy="364826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PRODUCT CHART">
            <a:extLst>
              <a:ext uri="{FF2B5EF4-FFF2-40B4-BE49-F238E27FC236}">
                <a16:creationId xmlns:a16="http://schemas.microsoft.com/office/drawing/2014/main" id="{00000000-0008-0000-0B00-000003000000}"/>
              </a:ext>
            </a:extLst>
          </p:cNvPr>
          <p:cNvGraphicFramePr>
            <a:graphicFrameLocks/>
          </p:cNvGraphicFramePr>
          <p:nvPr/>
        </p:nvGraphicFramePr>
        <p:xfrm>
          <a:off x="773650" y="1951039"/>
          <a:ext cx="5776440" cy="3796618"/>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a:extLst>
              <a:ext uri="{FF2B5EF4-FFF2-40B4-BE49-F238E27FC236}">
                <a16:creationId xmlns:a16="http://schemas.microsoft.com/office/drawing/2014/main" id="{3F30D1E9-F4EF-462E-B0A7-DDB1083BBF17}"/>
              </a:ext>
            </a:extLst>
          </p:cNvPr>
          <p:cNvGraphicFramePr>
            <a:graphicFrameLocks/>
          </p:cNvGraphicFramePr>
          <p:nvPr>
            <p:extLst>
              <p:ext uri="{D42A27DB-BD31-4B8C-83A1-F6EECF244321}">
                <p14:modId xmlns:p14="http://schemas.microsoft.com/office/powerpoint/2010/main" val="1812415291"/>
              </p:ext>
            </p:extLst>
          </p:nvPr>
        </p:nvGraphicFramePr>
        <p:xfrm>
          <a:off x="507190" y="1839947"/>
          <a:ext cx="6309360" cy="369236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Chart 7">
            <a:extLst>
              <a:ext uri="{FF2B5EF4-FFF2-40B4-BE49-F238E27FC236}">
                <a16:creationId xmlns:a16="http://schemas.microsoft.com/office/drawing/2014/main" id="{00000000-0008-0000-0D00-000027000000}"/>
              </a:ext>
            </a:extLst>
          </p:cNvPr>
          <p:cNvGraphicFramePr>
            <a:graphicFrameLocks/>
          </p:cNvGraphicFramePr>
          <p:nvPr>
            <p:extLst>
              <p:ext uri="{D42A27DB-BD31-4B8C-83A1-F6EECF244321}">
                <p14:modId xmlns:p14="http://schemas.microsoft.com/office/powerpoint/2010/main" val="1306731612"/>
              </p:ext>
            </p:extLst>
          </p:nvPr>
        </p:nvGraphicFramePr>
        <p:xfrm>
          <a:off x="560291" y="1544321"/>
          <a:ext cx="6439949" cy="453112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1866136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4BF3AE-3E5B-800C-C167-16130D0EAD9D}"/>
              </a:ext>
            </a:extLst>
          </p:cNvPr>
          <p:cNvSpPr>
            <a:spLocks noGrp="1"/>
          </p:cNvSpPr>
          <p:nvPr>
            <p:ph type="title"/>
          </p:nvPr>
        </p:nvSpPr>
        <p:spPr>
          <a:xfrm>
            <a:off x="914400" y="0"/>
            <a:ext cx="10149839" cy="1951038"/>
          </a:xfrm>
        </p:spPr>
        <p:txBody>
          <a:bodyPr>
            <a:normAutofit/>
          </a:bodyPr>
          <a:lstStyle/>
          <a:p>
            <a:pPr algn="ctr"/>
            <a:r>
              <a:rPr lang="en-US" sz="2400" b="1" dirty="0">
                <a:latin typeface="Aharoni" panose="02010803020104030203" pitchFamily="2" charset="-79"/>
                <a:cs typeface="Aharoni" panose="02010803020104030203" pitchFamily="2" charset="-79"/>
              </a:rPr>
              <a:t>HOW WE  POSSIBLY GET EXPONENTIAL GROWTH IN OTHER MONTHS</a:t>
            </a:r>
            <a:endParaRPr lang="en-IN" sz="2400" b="1" i="0" u="sng" dirty="0">
              <a:solidFill>
                <a:schemeClr val="tx1">
                  <a:lumMod val="95000"/>
                  <a:lumOff val="5000"/>
                </a:schemeClr>
              </a:solidFill>
              <a:effectLst/>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78232C73-C02A-431C-044F-92F1F1E461B4}"/>
              </a:ext>
            </a:extLst>
          </p:cNvPr>
          <p:cNvSpPr>
            <a:spLocks noGrp="1"/>
          </p:cNvSpPr>
          <p:nvPr>
            <p:ph idx="1"/>
          </p:nvPr>
        </p:nvSpPr>
        <p:spPr>
          <a:xfrm>
            <a:off x="4250601" y="1698171"/>
            <a:ext cx="7167749" cy="4581331"/>
          </a:xfrm>
        </p:spPr>
        <p:txBody>
          <a:bodyPr>
            <a:normAutofit/>
          </a:bodyPr>
          <a:lstStyle/>
          <a:p>
            <a:pPr algn="l">
              <a:buFont typeface="+mj-lt"/>
              <a:buAutoNum type="arabicPeriod"/>
            </a:pPr>
            <a:r>
              <a:rPr lang="en-US" sz="1600" b="0" i="0" u="sng" dirty="0">
                <a:solidFill>
                  <a:srgbClr val="1200FE"/>
                </a:solidFill>
                <a:effectLst/>
                <a:latin typeface="Aharoni" panose="02010803020104030203" pitchFamily="2" charset="-79"/>
                <a:cs typeface="Aharoni" panose="02010803020104030203" pitchFamily="2" charset="-79"/>
              </a:rPr>
              <a:t>Customer Acquisition</a:t>
            </a:r>
            <a:r>
              <a:rPr lang="en-US" sz="1400" b="0" i="0" dirty="0">
                <a:solidFill>
                  <a:schemeClr val="bg2">
                    <a:lumMod val="10000"/>
                  </a:schemeClr>
                </a:solidFill>
                <a:effectLst/>
                <a:latin typeface="Aharoni" panose="02010803020104030203" pitchFamily="2" charset="-79"/>
                <a:cs typeface="Aharoni" panose="02010803020104030203" pitchFamily="2" charset="-79"/>
              </a:rPr>
              <a:t>: We can focus on expanding our customer base by investing in marketing and advertising efforts to reach new audiences. This could include targeted online advertising, social media campaigns, or influencer partnerships.</a:t>
            </a:r>
          </a:p>
          <a:p>
            <a:pPr algn="l">
              <a:buFont typeface="+mj-lt"/>
              <a:buAutoNum type="arabicPeriod"/>
            </a:pPr>
            <a:r>
              <a:rPr lang="en-US" sz="1600" b="0" i="0" u="sng" dirty="0">
                <a:solidFill>
                  <a:srgbClr val="1200FE"/>
                </a:solidFill>
                <a:effectLst/>
                <a:latin typeface="Aharoni" panose="02010803020104030203" pitchFamily="2" charset="-79"/>
                <a:cs typeface="Aharoni" panose="02010803020104030203" pitchFamily="2" charset="-79"/>
              </a:rPr>
              <a:t>Product Development: </a:t>
            </a:r>
            <a:r>
              <a:rPr lang="en-US" sz="1400" b="0" i="0" dirty="0">
                <a:solidFill>
                  <a:schemeClr val="bg2">
                    <a:lumMod val="10000"/>
                  </a:schemeClr>
                </a:solidFill>
                <a:effectLst/>
                <a:latin typeface="Aharoni" panose="02010803020104030203" pitchFamily="2" charset="-79"/>
                <a:cs typeface="Aharoni" panose="02010803020104030203" pitchFamily="2" charset="-79"/>
              </a:rPr>
              <a:t>We can introduce new products or product lines that appeal to our target market and align with their needs and preferences. This could involve conducting market research and gathering feedback from existing customers to identify gaps in our product offerings.</a:t>
            </a:r>
          </a:p>
          <a:p>
            <a:pPr algn="l">
              <a:buFont typeface="+mj-lt"/>
              <a:buAutoNum type="arabicPeriod"/>
            </a:pPr>
            <a:r>
              <a:rPr lang="en-US" sz="1400" b="0" i="0" u="sng" dirty="0">
                <a:solidFill>
                  <a:srgbClr val="1200FE"/>
                </a:solidFill>
                <a:effectLst/>
                <a:latin typeface="Aharoni" panose="02010803020104030203" pitchFamily="2" charset="-79"/>
                <a:cs typeface="Aharoni" panose="02010803020104030203" pitchFamily="2" charset="-79"/>
              </a:rPr>
              <a:t>Sales Channel Expansion: </a:t>
            </a:r>
            <a:r>
              <a:rPr lang="en-US" sz="1400" b="0" i="0" dirty="0">
                <a:solidFill>
                  <a:schemeClr val="bg2">
                    <a:lumMod val="10000"/>
                  </a:schemeClr>
                </a:solidFill>
                <a:effectLst/>
                <a:latin typeface="Aharoni" panose="02010803020104030203" pitchFamily="2" charset="-79"/>
                <a:cs typeface="Aharoni" panose="02010803020104030203" pitchFamily="2" charset="-79"/>
              </a:rPr>
              <a:t>We can explore new sales channels, such as e-commerce platforms, retail partnerships, or wholesale distribution, to increase our reach and accessibility to customers.</a:t>
            </a:r>
          </a:p>
          <a:p>
            <a:pPr algn="l">
              <a:buFont typeface="+mj-lt"/>
              <a:buAutoNum type="arabicPeriod"/>
            </a:pPr>
            <a:r>
              <a:rPr lang="en-US" sz="1600" b="0" i="0" u="sng" dirty="0">
                <a:solidFill>
                  <a:srgbClr val="1200FE"/>
                </a:solidFill>
                <a:effectLst/>
                <a:latin typeface="Aharoni" panose="02010803020104030203" pitchFamily="2" charset="-79"/>
                <a:cs typeface="Aharoni" panose="02010803020104030203" pitchFamily="2" charset="-79"/>
              </a:rPr>
              <a:t>Customer Retention: </a:t>
            </a:r>
            <a:r>
              <a:rPr lang="en-US" sz="1400" b="0" i="0" dirty="0">
                <a:solidFill>
                  <a:schemeClr val="bg2">
                    <a:lumMod val="10000"/>
                  </a:schemeClr>
                </a:solidFill>
                <a:effectLst/>
                <a:latin typeface="Aharoni" panose="02010803020104030203" pitchFamily="2" charset="-79"/>
                <a:cs typeface="Aharoni" panose="02010803020104030203" pitchFamily="2" charset="-79"/>
              </a:rPr>
              <a:t>We can focus on retaining existing customers by providing excellent customer service, offering loyalty programs, and creating a positive customer experience. This can help build brand loyalty and generate repeat sales.</a:t>
            </a:r>
          </a:p>
          <a:p>
            <a:pPr algn="l">
              <a:buFont typeface="+mj-lt"/>
              <a:buAutoNum type="arabicPeriod"/>
            </a:pPr>
            <a:r>
              <a:rPr lang="en-US" sz="1600" b="0" i="0" u="sng" dirty="0">
                <a:solidFill>
                  <a:srgbClr val="1200FE"/>
                </a:solidFill>
                <a:effectLst/>
                <a:latin typeface="Aharoni" panose="02010803020104030203" pitchFamily="2" charset="-79"/>
                <a:cs typeface="Aharoni" panose="02010803020104030203" pitchFamily="2" charset="-79"/>
              </a:rPr>
              <a:t>Data Analysis: </a:t>
            </a:r>
            <a:r>
              <a:rPr lang="en-US" sz="1400" b="0" i="0" dirty="0">
                <a:solidFill>
                  <a:schemeClr val="bg2">
                    <a:lumMod val="10000"/>
                  </a:schemeClr>
                </a:solidFill>
                <a:effectLst/>
                <a:latin typeface="Aharoni" panose="02010803020104030203" pitchFamily="2" charset="-79"/>
                <a:cs typeface="Aharoni" panose="02010803020104030203" pitchFamily="2" charset="-79"/>
              </a:rPr>
              <a:t>We can regularly analyze our sales data to identify trends and patterns that can inform our strategy and help us make data-driven decisions. This could involve using tools like predictive analytics to forecast sales and identify potential growth opportunities</a:t>
            </a:r>
          </a:p>
        </p:txBody>
      </p:sp>
      <p:graphicFrame>
        <p:nvGraphicFramePr>
          <p:cNvPr id="5" name="Chart 4">
            <a:extLst>
              <a:ext uri="{FF2B5EF4-FFF2-40B4-BE49-F238E27FC236}">
                <a16:creationId xmlns:a16="http://schemas.microsoft.com/office/drawing/2014/main" id="{E02B664C-C9A7-433F-AECA-33C0557B9F34}"/>
              </a:ext>
            </a:extLst>
          </p:cNvPr>
          <p:cNvGraphicFramePr>
            <a:graphicFrameLocks/>
          </p:cNvGraphicFramePr>
          <p:nvPr/>
        </p:nvGraphicFramePr>
        <p:xfrm>
          <a:off x="-831046" y="3157621"/>
          <a:ext cx="637384" cy="271379"/>
        </p:xfrm>
        <a:graphic>
          <a:graphicData uri="http://schemas.openxmlformats.org/drawingml/2006/chart">
            <c:chart xmlns:c="http://schemas.openxmlformats.org/drawingml/2006/chart" xmlns:r="http://schemas.openxmlformats.org/officeDocument/2006/relationships" r:id="rId2"/>
          </a:graphicData>
        </a:graphic>
      </p:graphicFrame>
      <p:sp>
        <p:nvSpPr>
          <p:cNvPr id="6" name="Oval 5">
            <a:extLst>
              <a:ext uri="{FF2B5EF4-FFF2-40B4-BE49-F238E27FC236}">
                <a16:creationId xmlns:a16="http://schemas.microsoft.com/office/drawing/2014/main" id="{3C8A4E42-06AB-6C05-690B-A838DD339A6E}"/>
              </a:ext>
            </a:extLst>
          </p:cNvPr>
          <p:cNvSpPr/>
          <p:nvPr/>
        </p:nvSpPr>
        <p:spPr>
          <a:xfrm>
            <a:off x="-680720" y="5927091"/>
            <a:ext cx="1737360" cy="1686560"/>
          </a:xfrm>
          <a:prstGeom prst="ellipse">
            <a:avLst/>
          </a:prstGeom>
          <a:solidFill>
            <a:srgbClr val="1200F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Chart 3">
            <a:extLst>
              <a:ext uri="{FF2B5EF4-FFF2-40B4-BE49-F238E27FC236}">
                <a16:creationId xmlns:a16="http://schemas.microsoft.com/office/drawing/2014/main" id="{07339401-A048-4FCE-91F8-FE1EA7B719F2}"/>
              </a:ext>
            </a:extLst>
          </p:cNvPr>
          <p:cNvGraphicFramePr>
            <a:graphicFrameLocks/>
          </p:cNvGraphicFramePr>
          <p:nvPr>
            <p:extLst>
              <p:ext uri="{D42A27DB-BD31-4B8C-83A1-F6EECF244321}">
                <p14:modId xmlns:p14="http://schemas.microsoft.com/office/powerpoint/2010/main" val="1072666939"/>
              </p:ext>
            </p:extLst>
          </p:nvPr>
        </p:nvGraphicFramePr>
        <p:xfrm>
          <a:off x="540385" y="5374433"/>
          <a:ext cx="5776440" cy="3648269"/>
        </p:xfrm>
        <a:graphic>
          <a:graphicData uri="http://schemas.openxmlformats.org/drawingml/2006/chart">
            <c:chart xmlns:c="http://schemas.openxmlformats.org/drawingml/2006/chart" xmlns:r="http://schemas.openxmlformats.org/officeDocument/2006/relationships" r:id="rId3"/>
          </a:graphicData>
        </a:graphic>
      </p:graphicFrame>
      <p:grpSp>
        <p:nvGrpSpPr>
          <p:cNvPr id="10" name="Google Shape;67;p15">
            <a:extLst>
              <a:ext uri="{FF2B5EF4-FFF2-40B4-BE49-F238E27FC236}">
                <a16:creationId xmlns:a16="http://schemas.microsoft.com/office/drawing/2014/main" id="{A180DE84-B442-15C8-C34E-5B72CFAAD3E3}"/>
              </a:ext>
            </a:extLst>
          </p:cNvPr>
          <p:cNvGrpSpPr/>
          <p:nvPr/>
        </p:nvGrpSpPr>
        <p:grpSpPr>
          <a:xfrm>
            <a:off x="508273" y="1951038"/>
            <a:ext cx="3388217" cy="3388370"/>
            <a:chOff x="2890369" y="1182425"/>
            <a:chExt cx="3388217" cy="3388370"/>
          </a:xfrm>
        </p:grpSpPr>
        <p:sp>
          <p:nvSpPr>
            <p:cNvPr id="11" name="Google Shape;68;p15">
              <a:extLst>
                <a:ext uri="{FF2B5EF4-FFF2-40B4-BE49-F238E27FC236}">
                  <a16:creationId xmlns:a16="http://schemas.microsoft.com/office/drawing/2014/main" id="{A5E34070-2E46-646E-35F5-7B465E55A7CB}"/>
                </a:ext>
              </a:extLst>
            </p:cNvPr>
            <p:cNvSpPr/>
            <p:nvPr/>
          </p:nvSpPr>
          <p:spPr>
            <a:xfrm>
              <a:off x="2992625" y="1331950"/>
              <a:ext cx="3158700" cy="3158700"/>
            </a:xfrm>
            <a:prstGeom prst="ellipse">
              <a:avLst/>
            </a:prstGeom>
            <a:noFill/>
            <a:ln w="38100"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9;p15">
              <a:extLst>
                <a:ext uri="{FF2B5EF4-FFF2-40B4-BE49-F238E27FC236}">
                  <a16:creationId xmlns:a16="http://schemas.microsoft.com/office/drawing/2014/main" id="{51E9723F-73AE-E4FA-98AD-0FDC52F514C5}"/>
                </a:ext>
              </a:extLst>
            </p:cNvPr>
            <p:cNvSpPr/>
            <p:nvPr/>
          </p:nvSpPr>
          <p:spPr>
            <a:xfrm>
              <a:off x="3851887" y="2144094"/>
              <a:ext cx="1465138" cy="1465088"/>
            </a:xfrm>
            <a:custGeom>
              <a:avLst/>
              <a:gdLst/>
              <a:ahLst/>
              <a:cxnLst/>
              <a:rect l="l" t="t" r="r" b="b"/>
              <a:pathLst>
                <a:path w="29128" h="29127" extrusionOk="0">
                  <a:moveTo>
                    <a:pt x="14565" y="1"/>
                  </a:moveTo>
                  <a:cubicBezTo>
                    <a:pt x="10702" y="1"/>
                    <a:pt x="6997" y="1535"/>
                    <a:pt x="4266" y="4267"/>
                  </a:cubicBezTo>
                  <a:cubicBezTo>
                    <a:pt x="1535" y="6997"/>
                    <a:pt x="1" y="10701"/>
                    <a:pt x="1" y="14564"/>
                  </a:cubicBezTo>
                  <a:cubicBezTo>
                    <a:pt x="1" y="18426"/>
                    <a:pt x="1535" y="22130"/>
                    <a:pt x="4266" y="24861"/>
                  </a:cubicBezTo>
                  <a:cubicBezTo>
                    <a:pt x="6997" y="27593"/>
                    <a:pt x="10702" y="29127"/>
                    <a:pt x="14565" y="29127"/>
                  </a:cubicBezTo>
                  <a:cubicBezTo>
                    <a:pt x="18426" y="29127"/>
                    <a:pt x="22131" y="27593"/>
                    <a:pt x="24862" y="24861"/>
                  </a:cubicBezTo>
                  <a:cubicBezTo>
                    <a:pt x="27593" y="22130"/>
                    <a:pt x="29128" y="18426"/>
                    <a:pt x="29128" y="14564"/>
                  </a:cubicBezTo>
                  <a:cubicBezTo>
                    <a:pt x="29128" y="10701"/>
                    <a:pt x="27593" y="6997"/>
                    <a:pt x="24862" y="4267"/>
                  </a:cubicBezTo>
                  <a:cubicBezTo>
                    <a:pt x="22131" y="1535"/>
                    <a:pt x="18426" y="1"/>
                    <a:pt x="14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0;p15">
              <a:extLst>
                <a:ext uri="{FF2B5EF4-FFF2-40B4-BE49-F238E27FC236}">
                  <a16:creationId xmlns:a16="http://schemas.microsoft.com/office/drawing/2014/main" id="{CA2A5D0C-1834-FB2A-86D4-6F752FAB19D8}"/>
                </a:ext>
              </a:extLst>
            </p:cNvPr>
            <p:cNvSpPr/>
            <p:nvPr/>
          </p:nvSpPr>
          <p:spPr>
            <a:xfrm>
              <a:off x="3851937" y="2144094"/>
              <a:ext cx="1465138" cy="1465138"/>
            </a:xfrm>
            <a:custGeom>
              <a:avLst/>
              <a:gdLst/>
              <a:ahLst/>
              <a:cxnLst/>
              <a:rect l="l" t="t" r="r" b="b"/>
              <a:pathLst>
                <a:path w="29128" h="29128" extrusionOk="0">
                  <a:moveTo>
                    <a:pt x="14565" y="636"/>
                  </a:moveTo>
                  <a:cubicBezTo>
                    <a:pt x="22244" y="636"/>
                    <a:pt x="28492" y="6885"/>
                    <a:pt x="28492" y="14564"/>
                  </a:cubicBezTo>
                  <a:cubicBezTo>
                    <a:pt x="28492" y="22244"/>
                    <a:pt x="22245" y="28493"/>
                    <a:pt x="14565" y="28493"/>
                  </a:cubicBezTo>
                  <a:cubicBezTo>
                    <a:pt x="6885" y="28493"/>
                    <a:pt x="637" y="22244"/>
                    <a:pt x="637" y="14564"/>
                  </a:cubicBezTo>
                  <a:cubicBezTo>
                    <a:pt x="637" y="6885"/>
                    <a:pt x="6885" y="636"/>
                    <a:pt x="14565" y="636"/>
                  </a:cubicBezTo>
                  <a:close/>
                  <a:moveTo>
                    <a:pt x="14565" y="1"/>
                  </a:moveTo>
                  <a:cubicBezTo>
                    <a:pt x="6534" y="1"/>
                    <a:pt x="1" y="6534"/>
                    <a:pt x="1" y="14564"/>
                  </a:cubicBezTo>
                  <a:cubicBezTo>
                    <a:pt x="1" y="22595"/>
                    <a:pt x="6534" y="29128"/>
                    <a:pt x="14565" y="29128"/>
                  </a:cubicBezTo>
                  <a:cubicBezTo>
                    <a:pt x="22595" y="29128"/>
                    <a:pt x="29128" y="22595"/>
                    <a:pt x="29128" y="14564"/>
                  </a:cubicBezTo>
                  <a:cubicBezTo>
                    <a:pt x="29128" y="6534"/>
                    <a:pt x="22595" y="1"/>
                    <a:pt x="145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1;p15">
              <a:extLst>
                <a:ext uri="{FF2B5EF4-FFF2-40B4-BE49-F238E27FC236}">
                  <a16:creationId xmlns:a16="http://schemas.microsoft.com/office/drawing/2014/main" id="{68063FFA-ED33-C7A8-842C-98E1DA459E51}"/>
                </a:ext>
              </a:extLst>
            </p:cNvPr>
            <p:cNvSpPr/>
            <p:nvPr/>
          </p:nvSpPr>
          <p:spPr>
            <a:xfrm>
              <a:off x="5972798" y="3136295"/>
              <a:ext cx="2213" cy="72080"/>
            </a:xfrm>
            <a:custGeom>
              <a:avLst/>
              <a:gdLst/>
              <a:ahLst/>
              <a:cxnLst/>
              <a:rect l="l" t="t" r="r" b="b"/>
              <a:pathLst>
                <a:path w="44" h="1433" extrusionOk="0">
                  <a:moveTo>
                    <a:pt x="1" y="1"/>
                  </a:moveTo>
                  <a:lnTo>
                    <a:pt x="0" y="1429"/>
                  </a:lnTo>
                  <a:cubicBezTo>
                    <a:pt x="13" y="1430"/>
                    <a:pt x="28" y="1431"/>
                    <a:pt x="43" y="1432"/>
                  </a:cubicBezTo>
                  <a:lnTo>
                    <a:pt x="1" y="1"/>
                  </a:lnTo>
                  <a:close/>
                </a:path>
              </a:pathLst>
            </a:custGeom>
            <a:solidFill>
              <a:srgbClr val="00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72;p15">
              <a:extLst>
                <a:ext uri="{FF2B5EF4-FFF2-40B4-BE49-F238E27FC236}">
                  <a16:creationId xmlns:a16="http://schemas.microsoft.com/office/drawing/2014/main" id="{D5D54997-F0A4-044B-D6FA-3CF029A51D71}"/>
                </a:ext>
              </a:extLst>
            </p:cNvPr>
            <p:cNvGrpSpPr/>
            <p:nvPr/>
          </p:nvGrpSpPr>
          <p:grpSpPr>
            <a:xfrm>
              <a:off x="2890470" y="1182576"/>
              <a:ext cx="1129688" cy="1129688"/>
              <a:chOff x="2890470" y="1182576"/>
              <a:chExt cx="1129688" cy="1129688"/>
            </a:xfrm>
          </p:grpSpPr>
          <p:sp>
            <p:nvSpPr>
              <p:cNvPr id="51" name="Google Shape;73;p15">
                <a:extLst>
                  <a:ext uri="{FF2B5EF4-FFF2-40B4-BE49-F238E27FC236}">
                    <a16:creationId xmlns:a16="http://schemas.microsoft.com/office/drawing/2014/main" id="{90D31BAA-7108-C013-7EF5-1119BE18AAF7}"/>
                  </a:ext>
                </a:extLst>
              </p:cNvPr>
              <p:cNvSpPr/>
              <p:nvPr/>
            </p:nvSpPr>
            <p:spPr>
              <a:xfrm>
                <a:off x="2890470" y="1182576"/>
                <a:ext cx="1129688" cy="1129688"/>
              </a:xfrm>
              <a:custGeom>
                <a:avLst/>
                <a:gdLst/>
                <a:ahLst/>
                <a:cxnLst/>
                <a:rect l="l" t="t" r="r" b="b"/>
                <a:pathLst>
                  <a:path w="22459" h="22459" extrusionOk="0">
                    <a:moveTo>
                      <a:pt x="11229" y="1"/>
                    </a:moveTo>
                    <a:cubicBezTo>
                      <a:pt x="8250" y="1"/>
                      <a:pt x="5395" y="1183"/>
                      <a:pt x="3289" y="3290"/>
                    </a:cubicBezTo>
                    <a:cubicBezTo>
                      <a:pt x="1183" y="5396"/>
                      <a:pt x="0" y="8252"/>
                      <a:pt x="0" y="11230"/>
                    </a:cubicBezTo>
                    <a:cubicBezTo>
                      <a:pt x="0" y="14208"/>
                      <a:pt x="1183" y="17064"/>
                      <a:pt x="3289" y="19170"/>
                    </a:cubicBezTo>
                    <a:cubicBezTo>
                      <a:pt x="5395" y="21276"/>
                      <a:pt x="8250" y="22459"/>
                      <a:pt x="11229" y="22459"/>
                    </a:cubicBezTo>
                    <a:cubicBezTo>
                      <a:pt x="14207" y="22459"/>
                      <a:pt x="17063" y="21276"/>
                      <a:pt x="19169" y="19170"/>
                    </a:cubicBezTo>
                    <a:cubicBezTo>
                      <a:pt x="21275" y="17064"/>
                      <a:pt x="22458" y="14208"/>
                      <a:pt x="22458" y="11230"/>
                    </a:cubicBezTo>
                    <a:cubicBezTo>
                      <a:pt x="22458" y="8252"/>
                      <a:pt x="21275" y="5396"/>
                      <a:pt x="19169" y="3290"/>
                    </a:cubicBezTo>
                    <a:cubicBezTo>
                      <a:pt x="17063" y="1183"/>
                      <a:pt x="14207" y="1"/>
                      <a:pt x="112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4;p15">
                <a:extLst>
                  <a:ext uri="{FF2B5EF4-FFF2-40B4-BE49-F238E27FC236}">
                    <a16:creationId xmlns:a16="http://schemas.microsoft.com/office/drawing/2014/main" id="{FB349296-CA74-FB25-C6AB-95E6EF5C2304}"/>
                  </a:ext>
                </a:extLst>
              </p:cNvPr>
              <p:cNvSpPr/>
              <p:nvPr/>
            </p:nvSpPr>
            <p:spPr>
              <a:xfrm>
                <a:off x="2890470" y="1182576"/>
                <a:ext cx="1129688" cy="1129688"/>
              </a:xfrm>
              <a:custGeom>
                <a:avLst/>
                <a:gdLst/>
                <a:ahLst/>
                <a:cxnLst/>
                <a:rect l="l" t="t" r="r" b="b"/>
                <a:pathLst>
                  <a:path w="22459" h="22459" extrusionOk="0">
                    <a:moveTo>
                      <a:pt x="22458" y="11230"/>
                    </a:moveTo>
                    <a:cubicBezTo>
                      <a:pt x="22458" y="14208"/>
                      <a:pt x="21275" y="17064"/>
                      <a:pt x="19169" y="19170"/>
                    </a:cubicBezTo>
                    <a:cubicBezTo>
                      <a:pt x="17063" y="21276"/>
                      <a:pt x="14207" y="22459"/>
                      <a:pt x="11229" y="22459"/>
                    </a:cubicBezTo>
                    <a:cubicBezTo>
                      <a:pt x="8250" y="22459"/>
                      <a:pt x="5395" y="21276"/>
                      <a:pt x="3289" y="19170"/>
                    </a:cubicBezTo>
                    <a:cubicBezTo>
                      <a:pt x="1183" y="17064"/>
                      <a:pt x="0" y="14208"/>
                      <a:pt x="0" y="11230"/>
                    </a:cubicBezTo>
                    <a:cubicBezTo>
                      <a:pt x="0" y="8252"/>
                      <a:pt x="1183" y="5396"/>
                      <a:pt x="3289" y="3290"/>
                    </a:cubicBezTo>
                    <a:cubicBezTo>
                      <a:pt x="5395" y="1183"/>
                      <a:pt x="8250" y="1"/>
                      <a:pt x="11229" y="1"/>
                    </a:cubicBezTo>
                    <a:cubicBezTo>
                      <a:pt x="14207" y="1"/>
                      <a:pt x="17063" y="1183"/>
                      <a:pt x="19169" y="3290"/>
                    </a:cubicBezTo>
                    <a:cubicBezTo>
                      <a:pt x="21275" y="5396"/>
                      <a:pt x="22458" y="8252"/>
                      <a:pt x="22458" y="11230"/>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5;p15">
                <a:extLst>
                  <a:ext uri="{FF2B5EF4-FFF2-40B4-BE49-F238E27FC236}">
                    <a16:creationId xmlns:a16="http://schemas.microsoft.com/office/drawing/2014/main" id="{F80119C4-DE0D-517B-7527-3A2D53AA59C5}"/>
                  </a:ext>
                </a:extLst>
              </p:cNvPr>
              <p:cNvSpPr/>
              <p:nvPr/>
            </p:nvSpPr>
            <p:spPr>
              <a:xfrm>
                <a:off x="2951382" y="1243589"/>
                <a:ext cx="1007710" cy="1007710"/>
              </a:xfrm>
              <a:custGeom>
                <a:avLst/>
                <a:gdLst/>
                <a:ahLst/>
                <a:cxnLst/>
                <a:rect l="l" t="t" r="r" b="b"/>
                <a:pathLst>
                  <a:path w="20034" h="20034" extrusionOk="0">
                    <a:moveTo>
                      <a:pt x="10017" y="0"/>
                    </a:moveTo>
                    <a:cubicBezTo>
                      <a:pt x="7361" y="0"/>
                      <a:pt x="4813" y="1055"/>
                      <a:pt x="2934" y="2934"/>
                    </a:cubicBezTo>
                    <a:cubicBezTo>
                      <a:pt x="1056" y="4812"/>
                      <a:pt x="1" y="7360"/>
                      <a:pt x="1" y="10016"/>
                    </a:cubicBezTo>
                    <a:cubicBezTo>
                      <a:pt x="1" y="12673"/>
                      <a:pt x="1056" y="15221"/>
                      <a:pt x="2934" y="17100"/>
                    </a:cubicBezTo>
                    <a:cubicBezTo>
                      <a:pt x="4813" y="18977"/>
                      <a:pt x="7361" y="20033"/>
                      <a:pt x="10017" y="20033"/>
                    </a:cubicBezTo>
                    <a:cubicBezTo>
                      <a:pt x="12673" y="20033"/>
                      <a:pt x="15222" y="18977"/>
                      <a:pt x="17099" y="17100"/>
                    </a:cubicBezTo>
                    <a:cubicBezTo>
                      <a:pt x="18978" y="15221"/>
                      <a:pt x="20034" y="12673"/>
                      <a:pt x="20034" y="10016"/>
                    </a:cubicBezTo>
                    <a:cubicBezTo>
                      <a:pt x="20034" y="7360"/>
                      <a:pt x="18978" y="4812"/>
                      <a:pt x="17099" y="2934"/>
                    </a:cubicBezTo>
                    <a:cubicBezTo>
                      <a:pt x="15222" y="1055"/>
                      <a:pt x="12673" y="0"/>
                      <a:pt x="10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 name="Google Shape;76;p15">
                <a:extLst>
                  <a:ext uri="{FF2B5EF4-FFF2-40B4-BE49-F238E27FC236}">
                    <a16:creationId xmlns:a16="http://schemas.microsoft.com/office/drawing/2014/main" id="{40ED1743-9ACC-8A4B-89EC-6B96F7C701BA}"/>
                  </a:ext>
                </a:extLst>
              </p:cNvPr>
              <p:cNvGrpSpPr/>
              <p:nvPr/>
            </p:nvGrpSpPr>
            <p:grpSpPr>
              <a:xfrm>
                <a:off x="3205679" y="1505848"/>
                <a:ext cx="499275" cy="483028"/>
                <a:chOff x="3270550" y="832575"/>
                <a:chExt cx="499375" cy="483125"/>
              </a:xfrm>
            </p:grpSpPr>
            <p:sp>
              <p:nvSpPr>
                <p:cNvPr id="55" name="Google Shape;77;p15">
                  <a:extLst>
                    <a:ext uri="{FF2B5EF4-FFF2-40B4-BE49-F238E27FC236}">
                      <a16:creationId xmlns:a16="http://schemas.microsoft.com/office/drawing/2014/main" id="{79F64244-829B-0F86-A55F-4B50EC6151AA}"/>
                    </a:ext>
                  </a:extLst>
                </p:cNvPr>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 name="Google Shape;78;p15">
                  <a:extLst>
                    <a:ext uri="{FF2B5EF4-FFF2-40B4-BE49-F238E27FC236}">
                      <a16:creationId xmlns:a16="http://schemas.microsoft.com/office/drawing/2014/main" id="{D62A7ACB-4CAA-9F38-1E3F-673D699C7D6E}"/>
                    </a:ext>
                  </a:extLst>
                </p:cNvPr>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 name="Google Shape;79;p15">
                  <a:extLst>
                    <a:ext uri="{FF2B5EF4-FFF2-40B4-BE49-F238E27FC236}">
                      <a16:creationId xmlns:a16="http://schemas.microsoft.com/office/drawing/2014/main" id="{E00E6B38-FD31-50D6-5669-DDCD580035D8}"/>
                    </a:ext>
                  </a:extLst>
                </p:cNvPr>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6" name="Google Shape;80;p15">
              <a:extLst>
                <a:ext uri="{FF2B5EF4-FFF2-40B4-BE49-F238E27FC236}">
                  <a16:creationId xmlns:a16="http://schemas.microsoft.com/office/drawing/2014/main" id="{91F53CE4-D3B9-940B-BE28-92283BE2A958}"/>
                </a:ext>
              </a:extLst>
            </p:cNvPr>
            <p:cNvGrpSpPr/>
            <p:nvPr/>
          </p:nvGrpSpPr>
          <p:grpSpPr>
            <a:xfrm>
              <a:off x="5148899" y="1182425"/>
              <a:ext cx="1129688" cy="1129688"/>
              <a:chOff x="5148899" y="1182425"/>
              <a:chExt cx="1129688" cy="1129688"/>
            </a:xfrm>
          </p:grpSpPr>
          <p:sp>
            <p:nvSpPr>
              <p:cNvPr id="44" name="Google Shape;81;p15">
                <a:extLst>
                  <a:ext uri="{FF2B5EF4-FFF2-40B4-BE49-F238E27FC236}">
                    <a16:creationId xmlns:a16="http://schemas.microsoft.com/office/drawing/2014/main" id="{0916F030-7DC0-3B63-2231-06F70C1118E7}"/>
                  </a:ext>
                </a:extLst>
              </p:cNvPr>
              <p:cNvSpPr/>
              <p:nvPr/>
            </p:nvSpPr>
            <p:spPr>
              <a:xfrm>
                <a:off x="5148899" y="1182425"/>
                <a:ext cx="1129688" cy="1129688"/>
              </a:xfrm>
              <a:custGeom>
                <a:avLst/>
                <a:gdLst/>
                <a:ahLst/>
                <a:cxnLst/>
                <a:rect l="l" t="t" r="r" b="b"/>
                <a:pathLst>
                  <a:path w="22459" h="22459" extrusionOk="0">
                    <a:moveTo>
                      <a:pt x="11230" y="1"/>
                    </a:moveTo>
                    <a:cubicBezTo>
                      <a:pt x="8252" y="1"/>
                      <a:pt x="5395" y="1183"/>
                      <a:pt x="3289" y="3289"/>
                    </a:cubicBezTo>
                    <a:cubicBezTo>
                      <a:pt x="1184" y="5396"/>
                      <a:pt x="1" y="8252"/>
                      <a:pt x="1" y="11230"/>
                    </a:cubicBezTo>
                    <a:cubicBezTo>
                      <a:pt x="1" y="14208"/>
                      <a:pt x="1184" y="17064"/>
                      <a:pt x="3289" y="19170"/>
                    </a:cubicBezTo>
                    <a:cubicBezTo>
                      <a:pt x="5395" y="21276"/>
                      <a:pt x="8252" y="22459"/>
                      <a:pt x="11230" y="22459"/>
                    </a:cubicBezTo>
                    <a:cubicBezTo>
                      <a:pt x="14208" y="22459"/>
                      <a:pt x="17065" y="21276"/>
                      <a:pt x="19170" y="19170"/>
                    </a:cubicBezTo>
                    <a:cubicBezTo>
                      <a:pt x="21276" y="17064"/>
                      <a:pt x="22459" y="14208"/>
                      <a:pt x="22459" y="11230"/>
                    </a:cubicBezTo>
                    <a:cubicBezTo>
                      <a:pt x="22459" y="8252"/>
                      <a:pt x="21276" y="5396"/>
                      <a:pt x="19170" y="3289"/>
                    </a:cubicBezTo>
                    <a:cubicBezTo>
                      <a:pt x="17065" y="1183"/>
                      <a:pt x="14208" y="1"/>
                      <a:pt x="11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2;p15">
                <a:extLst>
                  <a:ext uri="{FF2B5EF4-FFF2-40B4-BE49-F238E27FC236}">
                    <a16:creationId xmlns:a16="http://schemas.microsoft.com/office/drawing/2014/main" id="{E85464F9-91B5-0D0D-F328-1D9BF0425588}"/>
                  </a:ext>
                </a:extLst>
              </p:cNvPr>
              <p:cNvSpPr/>
              <p:nvPr/>
            </p:nvSpPr>
            <p:spPr>
              <a:xfrm>
                <a:off x="5148899" y="1182425"/>
                <a:ext cx="1129688" cy="1129688"/>
              </a:xfrm>
              <a:custGeom>
                <a:avLst/>
                <a:gdLst/>
                <a:ahLst/>
                <a:cxnLst/>
                <a:rect l="l" t="t" r="r" b="b"/>
                <a:pathLst>
                  <a:path w="22459" h="22459" extrusionOk="0">
                    <a:moveTo>
                      <a:pt x="22459" y="11230"/>
                    </a:moveTo>
                    <a:cubicBezTo>
                      <a:pt x="22459" y="14208"/>
                      <a:pt x="21276" y="17064"/>
                      <a:pt x="19170" y="19170"/>
                    </a:cubicBezTo>
                    <a:cubicBezTo>
                      <a:pt x="17065" y="21276"/>
                      <a:pt x="14208" y="22459"/>
                      <a:pt x="11230" y="22459"/>
                    </a:cubicBezTo>
                    <a:cubicBezTo>
                      <a:pt x="8252" y="22459"/>
                      <a:pt x="5395" y="21276"/>
                      <a:pt x="3289" y="19170"/>
                    </a:cubicBezTo>
                    <a:cubicBezTo>
                      <a:pt x="1184" y="17064"/>
                      <a:pt x="1" y="14208"/>
                      <a:pt x="1" y="11230"/>
                    </a:cubicBezTo>
                    <a:cubicBezTo>
                      <a:pt x="1" y="8252"/>
                      <a:pt x="1184" y="5396"/>
                      <a:pt x="3289" y="3289"/>
                    </a:cubicBezTo>
                    <a:cubicBezTo>
                      <a:pt x="5395" y="1183"/>
                      <a:pt x="8252" y="1"/>
                      <a:pt x="11230" y="1"/>
                    </a:cubicBezTo>
                    <a:cubicBezTo>
                      <a:pt x="14208" y="1"/>
                      <a:pt x="17065" y="1183"/>
                      <a:pt x="19170" y="3289"/>
                    </a:cubicBezTo>
                    <a:cubicBezTo>
                      <a:pt x="21276" y="5396"/>
                      <a:pt x="22459" y="8252"/>
                      <a:pt x="22459" y="11230"/>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p15">
                <a:extLst>
                  <a:ext uri="{FF2B5EF4-FFF2-40B4-BE49-F238E27FC236}">
                    <a16:creationId xmlns:a16="http://schemas.microsoft.com/office/drawing/2014/main" id="{92868FFA-8E75-34CC-E1A3-2790F619A207}"/>
                  </a:ext>
                </a:extLst>
              </p:cNvPr>
              <p:cNvSpPr/>
              <p:nvPr/>
            </p:nvSpPr>
            <p:spPr>
              <a:xfrm>
                <a:off x="5209861" y="1243438"/>
                <a:ext cx="1007710" cy="1007710"/>
              </a:xfrm>
              <a:custGeom>
                <a:avLst/>
                <a:gdLst/>
                <a:ahLst/>
                <a:cxnLst/>
                <a:rect l="l" t="t" r="r" b="b"/>
                <a:pathLst>
                  <a:path w="20034" h="20034" extrusionOk="0">
                    <a:moveTo>
                      <a:pt x="10016" y="0"/>
                    </a:moveTo>
                    <a:cubicBezTo>
                      <a:pt x="7360" y="0"/>
                      <a:pt x="4812" y="1055"/>
                      <a:pt x="2934" y="2934"/>
                    </a:cubicBezTo>
                    <a:cubicBezTo>
                      <a:pt x="1055" y="4812"/>
                      <a:pt x="0" y="7360"/>
                      <a:pt x="0" y="10016"/>
                    </a:cubicBezTo>
                    <a:cubicBezTo>
                      <a:pt x="0" y="12673"/>
                      <a:pt x="1055" y="15221"/>
                      <a:pt x="2934" y="17100"/>
                    </a:cubicBezTo>
                    <a:cubicBezTo>
                      <a:pt x="4812" y="18978"/>
                      <a:pt x="7360" y="20033"/>
                      <a:pt x="10016" y="20033"/>
                    </a:cubicBezTo>
                    <a:cubicBezTo>
                      <a:pt x="12674" y="20033"/>
                      <a:pt x="15221" y="18978"/>
                      <a:pt x="17100" y="17100"/>
                    </a:cubicBezTo>
                    <a:cubicBezTo>
                      <a:pt x="18977" y="15221"/>
                      <a:pt x="20033" y="12673"/>
                      <a:pt x="20033" y="10016"/>
                    </a:cubicBezTo>
                    <a:cubicBezTo>
                      <a:pt x="20033" y="7360"/>
                      <a:pt x="18977" y="4812"/>
                      <a:pt x="17100" y="2934"/>
                    </a:cubicBezTo>
                    <a:cubicBezTo>
                      <a:pt x="15221" y="1055"/>
                      <a:pt x="12674" y="0"/>
                      <a:pt x="100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84;p15">
                <a:extLst>
                  <a:ext uri="{FF2B5EF4-FFF2-40B4-BE49-F238E27FC236}">
                    <a16:creationId xmlns:a16="http://schemas.microsoft.com/office/drawing/2014/main" id="{4C0FBD6A-7DA0-8A18-AA2C-2FF4029E6584}"/>
                  </a:ext>
                </a:extLst>
              </p:cNvPr>
              <p:cNvGrpSpPr/>
              <p:nvPr/>
            </p:nvGrpSpPr>
            <p:grpSpPr>
              <a:xfrm>
                <a:off x="5472176" y="1505848"/>
                <a:ext cx="483103" cy="483028"/>
                <a:chOff x="3270475" y="1427025"/>
                <a:chExt cx="483200" cy="483125"/>
              </a:xfrm>
            </p:grpSpPr>
            <p:sp>
              <p:nvSpPr>
                <p:cNvPr id="48" name="Google Shape;85;p15">
                  <a:extLst>
                    <a:ext uri="{FF2B5EF4-FFF2-40B4-BE49-F238E27FC236}">
                      <a16:creationId xmlns:a16="http://schemas.microsoft.com/office/drawing/2014/main" id="{67DC5F1A-ED2F-5765-B63D-CCD31F21FFC2}"/>
                    </a:ext>
                  </a:extLst>
                </p:cNvPr>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 name="Google Shape;86;p15">
                  <a:extLst>
                    <a:ext uri="{FF2B5EF4-FFF2-40B4-BE49-F238E27FC236}">
                      <a16:creationId xmlns:a16="http://schemas.microsoft.com/office/drawing/2014/main" id="{264D769D-5071-14A8-95BB-D8711DF9696A}"/>
                    </a:ext>
                  </a:extLst>
                </p:cNvPr>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 name="Google Shape;87;p15">
                  <a:extLst>
                    <a:ext uri="{FF2B5EF4-FFF2-40B4-BE49-F238E27FC236}">
                      <a16:creationId xmlns:a16="http://schemas.microsoft.com/office/drawing/2014/main" id="{9081C63F-A4E1-E0F6-234A-B0502BD4309E}"/>
                    </a:ext>
                  </a:extLst>
                </p:cNvPr>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7" name="Google Shape;88;p15">
              <a:extLst>
                <a:ext uri="{FF2B5EF4-FFF2-40B4-BE49-F238E27FC236}">
                  <a16:creationId xmlns:a16="http://schemas.microsoft.com/office/drawing/2014/main" id="{062D7553-A192-575C-B886-639ADB8A2569}"/>
                </a:ext>
              </a:extLst>
            </p:cNvPr>
            <p:cNvGrpSpPr/>
            <p:nvPr/>
          </p:nvGrpSpPr>
          <p:grpSpPr>
            <a:xfrm>
              <a:off x="5148748" y="3440957"/>
              <a:ext cx="1129688" cy="1129688"/>
              <a:chOff x="5148748" y="3440957"/>
              <a:chExt cx="1129688" cy="1129688"/>
            </a:xfrm>
          </p:grpSpPr>
          <p:sp>
            <p:nvSpPr>
              <p:cNvPr id="36" name="Google Shape;89;p15">
                <a:extLst>
                  <a:ext uri="{FF2B5EF4-FFF2-40B4-BE49-F238E27FC236}">
                    <a16:creationId xmlns:a16="http://schemas.microsoft.com/office/drawing/2014/main" id="{09162B9D-73C0-81FE-4976-0839060BAFD2}"/>
                  </a:ext>
                </a:extLst>
              </p:cNvPr>
              <p:cNvSpPr/>
              <p:nvPr/>
            </p:nvSpPr>
            <p:spPr>
              <a:xfrm>
                <a:off x="5148748" y="3440957"/>
                <a:ext cx="1129688" cy="1129688"/>
              </a:xfrm>
              <a:custGeom>
                <a:avLst/>
                <a:gdLst/>
                <a:ahLst/>
                <a:cxnLst/>
                <a:rect l="l" t="t" r="r" b="b"/>
                <a:pathLst>
                  <a:path w="22459" h="22459" extrusionOk="0">
                    <a:moveTo>
                      <a:pt x="11229" y="0"/>
                    </a:moveTo>
                    <a:cubicBezTo>
                      <a:pt x="8252" y="0"/>
                      <a:pt x="5395" y="1183"/>
                      <a:pt x="3289" y="3289"/>
                    </a:cubicBezTo>
                    <a:cubicBezTo>
                      <a:pt x="1184" y="5394"/>
                      <a:pt x="1" y="8251"/>
                      <a:pt x="1" y="11229"/>
                    </a:cubicBezTo>
                    <a:cubicBezTo>
                      <a:pt x="1" y="14207"/>
                      <a:pt x="1184" y="17063"/>
                      <a:pt x="3289" y="19169"/>
                    </a:cubicBezTo>
                    <a:cubicBezTo>
                      <a:pt x="5395" y="21274"/>
                      <a:pt x="8252" y="22458"/>
                      <a:pt x="11229" y="22458"/>
                    </a:cubicBezTo>
                    <a:cubicBezTo>
                      <a:pt x="14208" y="22458"/>
                      <a:pt x="17064" y="21274"/>
                      <a:pt x="19170" y="19169"/>
                    </a:cubicBezTo>
                    <a:cubicBezTo>
                      <a:pt x="21276" y="17063"/>
                      <a:pt x="22459" y="14207"/>
                      <a:pt x="22459" y="11229"/>
                    </a:cubicBezTo>
                    <a:cubicBezTo>
                      <a:pt x="22459" y="8251"/>
                      <a:pt x="21276" y="5394"/>
                      <a:pt x="19170" y="3289"/>
                    </a:cubicBezTo>
                    <a:cubicBezTo>
                      <a:pt x="17064" y="1183"/>
                      <a:pt x="14208" y="0"/>
                      <a:pt x="11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0;p15">
                <a:extLst>
                  <a:ext uri="{FF2B5EF4-FFF2-40B4-BE49-F238E27FC236}">
                    <a16:creationId xmlns:a16="http://schemas.microsoft.com/office/drawing/2014/main" id="{F463CAB1-57D4-F3C7-8C7C-7D59D859308C}"/>
                  </a:ext>
                </a:extLst>
              </p:cNvPr>
              <p:cNvSpPr/>
              <p:nvPr/>
            </p:nvSpPr>
            <p:spPr>
              <a:xfrm>
                <a:off x="5148748" y="3440957"/>
                <a:ext cx="1129688" cy="1129688"/>
              </a:xfrm>
              <a:custGeom>
                <a:avLst/>
                <a:gdLst/>
                <a:ahLst/>
                <a:cxnLst/>
                <a:rect l="l" t="t" r="r" b="b"/>
                <a:pathLst>
                  <a:path w="22459" h="22459" extrusionOk="0">
                    <a:moveTo>
                      <a:pt x="22459" y="11229"/>
                    </a:moveTo>
                    <a:cubicBezTo>
                      <a:pt x="22459" y="14207"/>
                      <a:pt x="21276" y="17063"/>
                      <a:pt x="19170" y="19169"/>
                    </a:cubicBezTo>
                    <a:cubicBezTo>
                      <a:pt x="17064" y="21274"/>
                      <a:pt x="14208" y="22458"/>
                      <a:pt x="11229" y="22458"/>
                    </a:cubicBezTo>
                    <a:cubicBezTo>
                      <a:pt x="8252" y="22458"/>
                      <a:pt x="5395" y="21274"/>
                      <a:pt x="3289" y="19169"/>
                    </a:cubicBezTo>
                    <a:cubicBezTo>
                      <a:pt x="1184" y="17063"/>
                      <a:pt x="1" y="14207"/>
                      <a:pt x="1" y="11229"/>
                    </a:cubicBezTo>
                    <a:cubicBezTo>
                      <a:pt x="1" y="8251"/>
                      <a:pt x="1184" y="5394"/>
                      <a:pt x="3289" y="3289"/>
                    </a:cubicBezTo>
                    <a:cubicBezTo>
                      <a:pt x="5395" y="1183"/>
                      <a:pt x="8252" y="0"/>
                      <a:pt x="11229" y="0"/>
                    </a:cubicBezTo>
                    <a:cubicBezTo>
                      <a:pt x="14208" y="0"/>
                      <a:pt x="17064" y="1183"/>
                      <a:pt x="19170" y="3289"/>
                    </a:cubicBezTo>
                    <a:cubicBezTo>
                      <a:pt x="21276" y="5394"/>
                      <a:pt x="22459" y="8251"/>
                      <a:pt x="22459" y="11229"/>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1;p15">
                <a:extLst>
                  <a:ext uri="{FF2B5EF4-FFF2-40B4-BE49-F238E27FC236}">
                    <a16:creationId xmlns:a16="http://schemas.microsoft.com/office/drawing/2014/main" id="{81BDBE7E-E150-1DE1-C2A3-3305B45E80BB}"/>
                  </a:ext>
                </a:extLst>
              </p:cNvPr>
              <p:cNvSpPr/>
              <p:nvPr/>
            </p:nvSpPr>
            <p:spPr>
              <a:xfrm>
                <a:off x="5209660" y="3501869"/>
                <a:ext cx="1007710" cy="1007710"/>
              </a:xfrm>
              <a:custGeom>
                <a:avLst/>
                <a:gdLst/>
                <a:ahLst/>
                <a:cxnLst/>
                <a:rect l="l" t="t" r="r" b="b"/>
                <a:pathLst>
                  <a:path w="20034" h="20034" extrusionOk="0">
                    <a:moveTo>
                      <a:pt x="10017" y="1"/>
                    </a:moveTo>
                    <a:cubicBezTo>
                      <a:pt x="7361" y="1"/>
                      <a:pt x="4813" y="1057"/>
                      <a:pt x="2935" y="2934"/>
                    </a:cubicBezTo>
                    <a:cubicBezTo>
                      <a:pt x="1056" y="4813"/>
                      <a:pt x="0" y="7360"/>
                      <a:pt x="0" y="10018"/>
                    </a:cubicBezTo>
                    <a:cubicBezTo>
                      <a:pt x="0" y="12674"/>
                      <a:pt x="1056" y="15222"/>
                      <a:pt x="2935" y="17100"/>
                    </a:cubicBezTo>
                    <a:cubicBezTo>
                      <a:pt x="4813" y="18979"/>
                      <a:pt x="7361" y="20034"/>
                      <a:pt x="10017" y="20034"/>
                    </a:cubicBezTo>
                    <a:cubicBezTo>
                      <a:pt x="12674" y="20034"/>
                      <a:pt x="15221" y="18979"/>
                      <a:pt x="17100" y="17100"/>
                    </a:cubicBezTo>
                    <a:cubicBezTo>
                      <a:pt x="18978" y="15222"/>
                      <a:pt x="20033" y="12674"/>
                      <a:pt x="20033" y="10018"/>
                    </a:cubicBezTo>
                    <a:cubicBezTo>
                      <a:pt x="20033" y="7360"/>
                      <a:pt x="18978" y="4813"/>
                      <a:pt x="17100" y="2934"/>
                    </a:cubicBezTo>
                    <a:cubicBezTo>
                      <a:pt x="15221" y="1057"/>
                      <a:pt x="12674" y="1"/>
                      <a:pt x="100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92;p15">
                <a:extLst>
                  <a:ext uri="{FF2B5EF4-FFF2-40B4-BE49-F238E27FC236}">
                    <a16:creationId xmlns:a16="http://schemas.microsoft.com/office/drawing/2014/main" id="{5A02A28C-0AA0-F6AC-DAEF-100EC5E946AD}"/>
                  </a:ext>
                </a:extLst>
              </p:cNvPr>
              <p:cNvGrpSpPr/>
              <p:nvPr/>
            </p:nvGrpSpPr>
            <p:grpSpPr>
              <a:xfrm>
                <a:off x="5515524" y="3794428"/>
                <a:ext cx="459483" cy="454734"/>
                <a:chOff x="3282325" y="2035675"/>
                <a:chExt cx="459575" cy="454825"/>
              </a:xfrm>
            </p:grpSpPr>
            <p:sp>
              <p:nvSpPr>
                <p:cNvPr id="40" name="Google Shape;93;p15">
                  <a:extLst>
                    <a:ext uri="{FF2B5EF4-FFF2-40B4-BE49-F238E27FC236}">
                      <a16:creationId xmlns:a16="http://schemas.microsoft.com/office/drawing/2014/main" id="{D2C0391A-EBF8-94D2-2642-124ACDAEFBEC}"/>
                    </a:ext>
                  </a:extLst>
                </p:cNvPr>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1" name="Google Shape;94;p15">
                  <a:extLst>
                    <a:ext uri="{FF2B5EF4-FFF2-40B4-BE49-F238E27FC236}">
                      <a16:creationId xmlns:a16="http://schemas.microsoft.com/office/drawing/2014/main" id="{B9D5B4D7-8360-2BFF-3A49-4694E492D575}"/>
                    </a:ext>
                  </a:extLst>
                </p:cNvPr>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95;p15">
                  <a:extLst>
                    <a:ext uri="{FF2B5EF4-FFF2-40B4-BE49-F238E27FC236}">
                      <a16:creationId xmlns:a16="http://schemas.microsoft.com/office/drawing/2014/main" id="{B5F0885F-BBEC-8567-0082-9955203030D9}"/>
                    </a:ext>
                  </a:extLst>
                </p:cNvPr>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96;p15">
                  <a:extLst>
                    <a:ext uri="{FF2B5EF4-FFF2-40B4-BE49-F238E27FC236}">
                      <a16:creationId xmlns:a16="http://schemas.microsoft.com/office/drawing/2014/main" id="{36C6E64A-6E09-D468-EE4A-B956DD2D2A19}"/>
                    </a:ext>
                  </a:extLst>
                </p:cNvPr>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8" name="Google Shape;97;p15">
              <a:extLst>
                <a:ext uri="{FF2B5EF4-FFF2-40B4-BE49-F238E27FC236}">
                  <a16:creationId xmlns:a16="http://schemas.microsoft.com/office/drawing/2014/main" id="{258A405E-36A1-7257-3FD7-0B44505F7995}"/>
                </a:ext>
              </a:extLst>
            </p:cNvPr>
            <p:cNvGrpSpPr/>
            <p:nvPr/>
          </p:nvGrpSpPr>
          <p:grpSpPr>
            <a:xfrm>
              <a:off x="3851887" y="2144094"/>
              <a:ext cx="1465138" cy="1465088"/>
              <a:chOff x="3851887" y="2144094"/>
              <a:chExt cx="1465138" cy="1465088"/>
            </a:xfrm>
          </p:grpSpPr>
          <p:sp>
            <p:nvSpPr>
              <p:cNvPr id="26" name="Google Shape;98;p15">
                <a:extLst>
                  <a:ext uri="{FF2B5EF4-FFF2-40B4-BE49-F238E27FC236}">
                    <a16:creationId xmlns:a16="http://schemas.microsoft.com/office/drawing/2014/main" id="{AB88D4EF-1BB6-C3B2-8424-6BC4F8AF7DDB}"/>
                  </a:ext>
                </a:extLst>
              </p:cNvPr>
              <p:cNvSpPr/>
              <p:nvPr/>
            </p:nvSpPr>
            <p:spPr>
              <a:xfrm>
                <a:off x="3851887" y="2144094"/>
                <a:ext cx="1465138" cy="1465088"/>
              </a:xfrm>
              <a:custGeom>
                <a:avLst/>
                <a:gdLst/>
                <a:ahLst/>
                <a:cxnLst/>
                <a:rect l="l" t="t" r="r" b="b"/>
                <a:pathLst>
                  <a:path w="29128" h="29127" extrusionOk="0">
                    <a:moveTo>
                      <a:pt x="14565" y="1"/>
                    </a:moveTo>
                    <a:cubicBezTo>
                      <a:pt x="10702" y="1"/>
                      <a:pt x="6997" y="1535"/>
                      <a:pt x="4266" y="4267"/>
                    </a:cubicBezTo>
                    <a:cubicBezTo>
                      <a:pt x="1535" y="6997"/>
                      <a:pt x="1" y="10701"/>
                      <a:pt x="1" y="14564"/>
                    </a:cubicBezTo>
                    <a:cubicBezTo>
                      <a:pt x="1" y="18426"/>
                      <a:pt x="1535" y="22130"/>
                      <a:pt x="4266" y="24861"/>
                    </a:cubicBezTo>
                    <a:cubicBezTo>
                      <a:pt x="6997" y="27593"/>
                      <a:pt x="10702" y="29127"/>
                      <a:pt x="14565" y="29127"/>
                    </a:cubicBezTo>
                    <a:cubicBezTo>
                      <a:pt x="18426" y="29127"/>
                      <a:pt x="22131" y="27593"/>
                      <a:pt x="24862" y="24861"/>
                    </a:cubicBezTo>
                    <a:cubicBezTo>
                      <a:pt x="27593" y="22130"/>
                      <a:pt x="29128" y="18426"/>
                      <a:pt x="29128" y="14564"/>
                    </a:cubicBezTo>
                    <a:cubicBezTo>
                      <a:pt x="29128" y="10701"/>
                      <a:pt x="27593" y="6997"/>
                      <a:pt x="24862" y="4267"/>
                    </a:cubicBezTo>
                    <a:cubicBezTo>
                      <a:pt x="22131" y="1535"/>
                      <a:pt x="18426" y="1"/>
                      <a:pt x="14565" y="1"/>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 name="Google Shape;99;p15">
                <a:extLst>
                  <a:ext uri="{FF2B5EF4-FFF2-40B4-BE49-F238E27FC236}">
                    <a16:creationId xmlns:a16="http://schemas.microsoft.com/office/drawing/2014/main" id="{67F27112-FB71-2CDD-96D7-BC5C8530CAF8}"/>
                  </a:ext>
                </a:extLst>
              </p:cNvPr>
              <p:cNvGrpSpPr/>
              <p:nvPr/>
            </p:nvGrpSpPr>
            <p:grpSpPr>
              <a:xfrm>
                <a:off x="4182007" y="2496012"/>
                <a:ext cx="800751" cy="799717"/>
                <a:chOff x="5053900" y="2021500"/>
                <a:chExt cx="483750" cy="483125"/>
              </a:xfrm>
            </p:grpSpPr>
            <p:sp>
              <p:nvSpPr>
                <p:cNvPr id="28" name="Google Shape;100;p15">
                  <a:extLst>
                    <a:ext uri="{FF2B5EF4-FFF2-40B4-BE49-F238E27FC236}">
                      <a16:creationId xmlns:a16="http://schemas.microsoft.com/office/drawing/2014/main" id="{5D7C51BC-1C68-CDD3-C0A0-CC33B9C6844C}"/>
                    </a:ext>
                  </a:extLst>
                </p:cNvPr>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9" name="Google Shape;101;p15">
                  <a:extLst>
                    <a:ext uri="{FF2B5EF4-FFF2-40B4-BE49-F238E27FC236}">
                      <a16:creationId xmlns:a16="http://schemas.microsoft.com/office/drawing/2014/main" id="{141319DC-1F71-DA50-16D8-D0A8026138A0}"/>
                    </a:ext>
                  </a:extLst>
                </p:cNvPr>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0" name="Google Shape;102;p15">
                  <a:extLst>
                    <a:ext uri="{FF2B5EF4-FFF2-40B4-BE49-F238E27FC236}">
                      <a16:creationId xmlns:a16="http://schemas.microsoft.com/office/drawing/2014/main" id="{33156DFB-B942-CE40-58D6-5B4B2BC118B7}"/>
                    </a:ext>
                  </a:extLst>
                </p:cNvPr>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1" name="Google Shape;103;p15">
                  <a:extLst>
                    <a:ext uri="{FF2B5EF4-FFF2-40B4-BE49-F238E27FC236}">
                      <a16:creationId xmlns:a16="http://schemas.microsoft.com/office/drawing/2014/main" id="{60E9D4C3-9262-CD56-38B2-59E5E84332D6}"/>
                    </a:ext>
                  </a:extLst>
                </p:cNvPr>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2" name="Google Shape;104;p15">
                  <a:extLst>
                    <a:ext uri="{FF2B5EF4-FFF2-40B4-BE49-F238E27FC236}">
                      <a16:creationId xmlns:a16="http://schemas.microsoft.com/office/drawing/2014/main" id="{723FE0F3-D5F4-2676-33FA-05660C64442E}"/>
                    </a:ext>
                  </a:extLst>
                </p:cNvPr>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3" name="Google Shape;105;p15">
                  <a:extLst>
                    <a:ext uri="{FF2B5EF4-FFF2-40B4-BE49-F238E27FC236}">
                      <a16:creationId xmlns:a16="http://schemas.microsoft.com/office/drawing/2014/main" id="{C4B291ED-4821-2E62-498E-7E98F9434DE0}"/>
                    </a:ext>
                  </a:extLst>
                </p:cNvPr>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106;p15">
                  <a:extLst>
                    <a:ext uri="{FF2B5EF4-FFF2-40B4-BE49-F238E27FC236}">
                      <a16:creationId xmlns:a16="http://schemas.microsoft.com/office/drawing/2014/main" id="{9286314F-C03D-0CE9-BC31-7D2B42335915}"/>
                    </a:ext>
                  </a:extLst>
                </p:cNvPr>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107;p15">
                  <a:extLst>
                    <a:ext uri="{FF2B5EF4-FFF2-40B4-BE49-F238E27FC236}">
                      <a16:creationId xmlns:a16="http://schemas.microsoft.com/office/drawing/2014/main" id="{FBABAB67-02B7-B648-E8D1-83EEAC33FAE4}"/>
                    </a:ext>
                  </a:extLst>
                </p:cNvPr>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nvGrpSpPr>
            <p:cNvPr id="19" name="Google Shape;108;p15">
              <a:extLst>
                <a:ext uri="{FF2B5EF4-FFF2-40B4-BE49-F238E27FC236}">
                  <a16:creationId xmlns:a16="http://schemas.microsoft.com/office/drawing/2014/main" id="{8917B387-EE10-AE40-8DE5-6D594A8645A3}"/>
                </a:ext>
              </a:extLst>
            </p:cNvPr>
            <p:cNvGrpSpPr/>
            <p:nvPr/>
          </p:nvGrpSpPr>
          <p:grpSpPr>
            <a:xfrm>
              <a:off x="2890369" y="3441057"/>
              <a:ext cx="1129788" cy="1129738"/>
              <a:chOff x="2890369" y="3441057"/>
              <a:chExt cx="1129788" cy="1129738"/>
            </a:xfrm>
          </p:grpSpPr>
          <p:sp>
            <p:nvSpPr>
              <p:cNvPr id="20" name="Google Shape;109;p15">
                <a:extLst>
                  <a:ext uri="{FF2B5EF4-FFF2-40B4-BE49-F238E27FC236}">
                    <a16:creationId xmlns:a16="http://schemas.microsoft.com/office/drawing/2014/main" id="{26AD93C4-C6D1-A919-6F02-3F275D169571}"/>
                  </a:ext>
                </a:extLst>
              </p:cNvPr>
              <p:cNvSpPr/>
              <p:nvPr/>
            </p:nvSpPr>
            <p:spPr>
              <a:xfrm>
                <a:off x="2890369" y="3441057"/>
                <a:ext cx="1129688" cy="1129688"/>
              </a:xfrm>
              <a:custGeom>
                <a:avLst/>
                <a:gdLst/>
                <a:ahLst/>
                <a:cxnLst/>
                <a:rect l="l" t="t" r="r" b="b"/>
                <a:pathLst>
                  <a:path w="22459" h="22459" extrusionOk="0">
                    <a:moveTo>
                      <a:pt x="11230" y="0"/>
                    </a:moveTo>
                    <a:cubicBezTo>
                      <a:pt x="8251" y="0"/>
                      <a:pt x="5396" y="1183"/>
                      <a:pt x="3290" y="3289"/>
                    </a:cubicBezTo>
                    <a:cubicBezTo>
                      <a:pt x="1184" y="5394"/>
                      <a:pt x="0" y="8251"/>
                      <a:pt x="0" y="11229"/>
                    </a:cubicBezTo>
                    <a:cubicBezTo>
                      <a:pt x="0" y="14207"/>
                      <a:pt x="1184" y="17063"/>
                      <a:pt x="3290" y="19169"/>
                    </a:cubicBezTo>
                    <a:cubicBezTo>
                      <a:pt x="5396" y="21275"/>
                      <a:pt x="8251" y="22458"/>
                      <a:pt x="11230" y="22458"/>
                    </a:cubicBezTo>
                    <a:cubicBezTo>
                      <a:pt x="14207" y="22458"/>
                      <a:pt x="17064" y="21275"/>
                      <a:pt x="19170" y="19169"/>
                    </a:cubicBezTo>
                    <a:cubicBezTo>
                      <a:pt x="21275" y="17063"/>
                      <a:pt x="22458" y="14207"/>
                      <a:pt x="22458" y="11229"/>
                    </a:cubicBezTo>
                    <a:cubicBezTo>
                      <a:pt x="22458" y="8251"/>
                      <a:pt x="21275" y="5394"/>
                      <a:pt x="19170" y="3289"/>
                    </a:cubicBezTo>
                    <a:cubicBezTo>
                      <a:pt x="17064" y="1183"/>
                      <a:pt x="14207" y="0"/>
                      <a:pt x="11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0;p15">
                <a:extLst>
                  <a:ext uri="{FF2B5EF4-FFF2-40B4-BE49-F238E27FC236}">
                    <a16:creationId xmlns:a16="http://schemas.microsoft.com/office/drawing/2014/main" id="{1F7540EB-8112-88D7-6C69-C1B472DC44A7}"/>
                  </a:ext>
                </a:extLst>
              </p:cNvPr>
              <p:cNvSpPr/>
              <p:nvPr/>
            </p:nvSpPr>
            <p:spPr>
              <a:xfrm>
                <a:off x="2890470" y="3441108"/>
                <a:ext cx="1129688" cy="1129688"/>
              </a:xfrm>
              <a:custGeom>
                <a:avLst/>
                <a:gdLst/>
                <a:ahLst/>
                <a:cxnLst/>
                <a:rect l="l" t="t" r="r" b="b"/>
                <a:pathLst>
                  <a:path w="22459" h="22459" extrusionOk="0">
                    <a:moveTo>
                      <a:pt x="22458" y="11229"/>
                    </a:moveTo>
                    <a:cubicBezTo>
                      <a:pt x="22458" y="14207"/>
                      <a:pt x="21275" y="17063"/>
                      <a:pt x="19169" y="19169"/>
                    </a:cubicBezTo>
                    <a:cubicBezTo>
                      <a:pt x="17063" y="21274"/>
                      <a:pt x="14207" y="22458"/>
                      <a:pt x="11229" y="22458"/>
                    </a:cubicBezTo>
                    <a:cubicBezTo>
                      <a:pt x="8250" y="22458"/>
                      <a:pt x="5395" y="21274"/>
                      <a:pt x="3289" y="19169"/>
                    </a:cubicBezTo>
                    <a:cubicBezTo>
                      <a:pt x="1183" y="17063"/>
                      <a:pt x="0" y="14207"/>
                      <a:pt x="0" y="11229"/>
                    </a:cubicBezTo>
                    <a:cubicBezTo>
                      <a:pt x="0" y="8251"/>
                      <a:pt x="1183" y="5395"/>
                      <a:pt x="3289" y="3289"/>
                    </a:cubicBezTo>
                    <a:cubicBezTo>
                      <a:pt x="5395" y="1183"/>
                      <a:pt x="8250" y="0"/>
                      <a:pt x="11229" y="0"/>
                    </a:cubicBezTo>
                    <a:cubicBezTo>
                      <a:pt x="14207" y="0"/>
                      <a:pt x="17063" y="1183"/>
                      <a:pt x="19169" y="3289"/>
                    </a:cubicBezTo>
                    <a:cubicBezTo>
                      <a:pt x="21275" y="5395"/>
                      <a:pt x="22458" y="8251"/>
                      <a:pt x="22458" y="11229"/>
                    </a:cubicBezTo>
                    <a:close/>
                  </a:path>
                </a:pathLst>
              </a:custGeom>
              <a:solidFill>
                <a:srgbClr val="FFFFFF"/>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1;p15">
                <a:extLst>
                  <a:ext uri="{FF2B5EF4-FFF2-40B4-BE49-F238E27FC236}">
                    <a16:creationId xmlns:a16="http://schemas.microsoft.com/office/drawing/2014/main" id="{BC12B454-8760-CB38-92AB-03F5534CF9B8}"/>
                  </a:ext>
                </a:extLst>
              </p:cNvPr>
              <p:cNvSpPr/>
              <p:nvPr/>
            </p:nvSpPr>
            <p:spPr>
              <a:xfrm>
                <a:off x="2951332" y="3502020"/>
                <a:ext cx="1007710" cy="1007710"/>
              </a:xfrm>
              <a:custGeom>
                <a:avLst/>
                <a:gdLst/>
                <a:ahLst/>
                <a:cxnLst/>
                <a:rect l="l" t="t" r="r" b="b"/>
                <a:pathLst>
                  <a:path w="20034" h="20034" extrusionOk="0">
                    <a:moveTo>
                      <a:pt x="10018" y="1"/>
                    </a:moveTo>
                    <a:cubicBezTo>
                      <a:pt x="7361" y="1"/>
                      <a:pt x="4813" y="1056"/>
                      <a:pt x="2935" y="2934"/>
                    </a:cubicBezTo>
                    <a:cubicBezTo>
                      <a:pt x="1057" y="4813"/>
                      <a:pt x="1" y="7361"/>
                      <a:pt x="1" y="10017"/>
                    </a:cubicBezTo>
                    <a:cubicBezTo>
                      <a:pt x="1" y="12674"/>
                      <a:pt x="1057" y="15222"/>
                      <a:pt x="2935" y="17100"/>
                    </a:cubicBezTo>
                    <a:cubicBezTo>
                      <a:pt x="4813" y="18979"/>
                      <a:pt x="7361" y="20034"/>
                      <a:pt x="10018" y="20034"/>
                    </a:cubicBezTo>
                    <a:cubicBezTo>
                      <a:pt x="12674" y="20034"/>
                      <a:pt x="15222" y="18979"/>
                      <a:pt x="17100" y="17100"/>
                    </a:cubicBezTo>
                    <a:cubicBezTo>
                      <a:pt x="18979" y="15222"/>
                      <a:pt x="20034" y="12674"/>
                      <a:pt x="20034" y="10017"/>
                    </a:cubicBezTo>
                    <a:cubicBezTo>
                      <a:pt x="20034" y="7361"/>
                      <a:pt x="18979" y="4813"/>
                      <a:pt x="17100" y="2934"/>
                    </a:cubicBezTo>
                    <a:cubicBezTo>
                      <a:pt x="15222" y="1056"/>
                      <a:pt x="12674" y="1"/>
                      <a:pt x="100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112;p15">
                <a:extLst>
                  <a:ext uri="{FF2B5EF4-FFF2-40B4-BE49-F238E27FC236}">
                    <a16:creationId xmlns:a16="http://schemas.microsoft.com/office/drawing/2014/main" id="{F17A294F-962B-B182-761C-D43D19D5D735}"/>
                  </a:ext>
                </a:extLst>
              </p:cNvPr>
              <p:cNvGrpSpPr/>
              <p:nvPr/>
            </p:nvGrpSpPr>
            <p:grpSpPr>
              <a:xfrm>
                <a:off x="3246570" y="3812996"/>
                <a:ext cx="417490" cy="417598"/>
                <a:chOff x="5053900" y="4993700"/>
                <a:chExt cx="483150" cy="483275"/>
              </a:xfrm>
            </p:grpSpPr>
            <p:sp>
              <p:nvSpPr>
                <p:cNvPr id="24" name="Google Shape;113;p15">
                  <a:extLst>
                    <a:ext uri="{FF2B5EF4-FFF2-40B4-BE49-F238E27FC236}">
                      <a16:creationId xmlns:a16="http://schemas.microsoft.com/office/drawing/2014/main" id="{03E38709-FAEE-9946-DEB2-8DD2EBFFB0F6}"/>
                    </a:ext>
                  </a:extLst>
                </p:cNvPr>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 name="Google Shape;114;p15">
                  <a:extLst>
                    <a:ext uri="{FF2B5EF4-FFF2-40B4-BE49-F238E27FC236}">
                      <a16:creationId xmlns:a16="http://schemas.microsoft.com/office/drawing/2014/main" id="{77E80A06-1B38-DEA4-A0CA-856127CBE155}"/>
                    </a:ext>
                  </a:extLst>
                </p:cNvPr>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grpSp>
    </p:spTree>
    <p:extLst>
      <p:ext uri="{BB962C8B-B14F-4D97-AF65-F5344CB8AC3E}">
        <p14:creationId xmlns:p14="http://schemas.microsoft.com/office/powerpoint/2010/main" val="29633746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21600000">
                                      <p:cBhvr>
                                        <p:cTn id="6" dur="2000" fill="hold"/>
                                        <p:tgtEl>
                                          <p:spTgt spid="10"/>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fade">
                                      <p:cBhvr>
                                        <p:cTn id="32" dur="1000"/>
                                        <p:tgtEl>
                                          <p:spTgt spid="3">
                                            <p:txEl>
                                              <p:pRg st="3" end="3"/>
                                            </p:txEl>
                                          </p:spTgt>
                                        </p:tgtEl>
                                      </p:cBhvr>
                                    </p:animEffect>
                                    <p:anim calcmode="lin" valueType="num">
                                      <p:cBhvr>
                                        <p:cTn id="3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CB16A-A060-6BC8-4DD5-06F909CFE632}"/>
              </a:ext>
            </a:extLst>
          </p:cNvPr>
          <p:cNvSpPr>
            <a:spLocks noGrp="1"/>
          </p:cNvSpPr>
          <p:nvPr>
            <p:ph type="title"/>
          </p:nvPr>
        </p:nvSpPr>
        <p:spPr/>
        <p:txBody>
          <a:bodyPr>
            <a:noAutofit/>
          </a:bodyPr>
          <a:lstStyle/>
          <a:p>
            <a:r>
              <a:rPr lang="en-US" sz="2400" b="1" i="0" dirty="0">
                <a:effectLst/>
                <a:latin typeface="Aharoni" panose="02010803020104030203" pitchFamily="2" charset="-79"/>
                <a:cs typeface="Aharoni" panose="02010803020104030203" pitchFamily="2" charset="-79"/>
              </a:rPr>
              <a:t>Why isn't our sales performance good in Japan, and what are the next steps we can take to improve sales in this market?</a:t>
            </a:r>
            <a:endParaRPr lang="en-IN" sz="2400" b="1" dirty="0">
              <a:latin typeface="Aharoni" panose="02010803020104030203" pitchFamily="2" charset="-79"/>
              <a:cs typeface="Aharoni" panose="02010803020104030203" pitchFamily="2" charset="-79"/>
            </a:endParaRPr>
          </a:p>
        </p:txBody>
      </p:sp>
      <p:sp>
        <p:nvSpPr>
          <p:cNvPr id="3" name="Content Placeholder 2">
            <a:extLst>
              <a:ext uri="{FF2B5EF4-FFF2-40B4-BE49-F238E27FC236}">
                <a16:creationId xmlns:a16="http://schemas.microsoft.com/office/drawing/2014/main" id="{B9114C06-8D80-48AB-513B-D257A79E4485}"/>
              </a:ext>
            </a:extLst>
          </p:cNvPr>
          <p:cNvSpPr>
            <a:spLocks noGrp="1"/>
          </p:cNvSpPr>
          <p:nvPr>
            <p:ph idx="1"/>
          </p:nvPr>
        </p:nvSpPr>
        <p:spPr>
          <a:xfrm>
            <a:off x="4996904" y="1690688"/>
            <a:ext cx="7134441" cy="4486275"/>
          </a:xfrm>
        </p:spPr>
        <p:txBody>
          <a:bodyPr>
            <a:normAutofit fontScale="70000" lnSpcReduction="20000"/>
          </a:bodyPr>
          <a:lstStyle/>
          <a:p>
            <a:pPr marL="742950" lvl="1" indent="-285750">
              <a:buFont typeface="Arial" panose="020B0604020202020204" pitchFamily="34" charset="0"/>
              <a:buChar char="•"/>
            </a:pPr>
            <a:r>
              <a:rPr lang="en-US" sz="2600" u="sng" dirty="0">
                <a:solidFill>
                  <a:srgbClr val="1B09FF"/>
                </a:solidFill>
                <a:latin typeface="Aharoni" panose="02010803020104030203" pitchFamily="2" charset="-79"/>
                <a:cs typeface="Aharoni" panose="02010803020104030203" pitchFamily="2" charset="-79"/>
              </a:rPr>
              <a:t>Conduct market research: </a:t>
            </a:r>
            <a:r>
              <a:rPr lang="en-US" sz="2200" dirty="0">
                <a:latin typeface="Aharoni" panose="02010803020104030203" pitchFamily="2" charset="-79"/>
                <a:cs typeface="Aharoni" panose="02010803020104030203" pitchFamily="2" charset="-79"/>
              </a:rPr>
              <a:t>It may be helpful to conduct market research to better understand the needs and preferences of Japanese customers. This could involve surveying potential customers, analyzing competitor offerings, or gathering insights from local experts.</a:t>
            </a:r>
          </a:p>
          <a:p>
            <a:pPr marL="742950" lvl="1" indent="-285750">
              <a:buFont typeface="Arial" panose="020B0604020202020204" pitchFamily="34" charset="0"/>
              <a:buChar char="•"/>
            </a:pPr>
            <a:endParaRPr lang="en-US" dirty="0">
              <a:latin typeface="Aharoni" panose="02010803020104030203" pitchFamily="2" charset="-79"/>
              <a:cs typeface="Aharoni" panose="02010803020104030203" pitchFamily="2" charset="-79"/>
            </a:endParaRPr>
          </a:p>
          <a:p>
            <a:pPr marL="742950" lvl="1" indent="-285750">
              <a:buFont typeface="Arial" panose="020B0604020202020204" pitchFamily="34" charset="0"/>
              <a:buChar char="•"/>
            </a:pPr>
            <a:r>
              <a:rPr lang="en-US" sz="2600" u="sng" dirty="0">
                <a:solidFill>
                  <a:srgbClr val="1B09FF"/>
                </a:solidFill>
                <a:latin typeface="Aharoni" panose="02010803020104030203" pitchFamily="2" charset="-79"/>
                <a:cs typeface="Aharoni" panose="02010803020104030203" pitchFamily="2" charset="-79"/>
              </a:rPr>
              <a:t>Adjust Pricing</a:t>
            </a:r>
            <a:r>
              <a:rPr lang="en-US" sz="2200" u="sng" dirty="0">
                <a:solidFill>
                  <a:srgbClr val="1B09FF"/>
                </a:solidFill>
                <a:latin typeface="Aharoni" panose="02010803020104030203" pitchFamily="2" charset="-79"/>
                <a:cs typeface="Aharoni" panose="02010803020104030203" pitchFamily="2" charset="-79"/>
              </a:rPr>
              <a:t>: </a:t>
            </a:r>
            <a:r>
              <a:rPr lang="en-US" sz="2200" dirty="0">
                <a:latin typeface="Aharoni" panose="02010803020104030203" pitchFamily="2" charset="-79"/>
                <a:cs typeface="Aharoni" panose="02010803020104030203" pitchFamily="2" charset="-79"/>
              </a:rPr>
              <a:t>It's possible that the pricing of certain products may be too high for the Japanese market, and that adjusting prices could help to increase sales. Alternatively, it may be necessary to invest in more expensive marketing campaigns or distribution channels in order to reach Japanese customers.</a:t>
            </a:r>
          </a:p>
          <a:p>
            <a:pPr marL="742950" lvl="1" indent="-285750">
              <a:buFont typeface="Arial" panose="020B0604020202020204" pitchFamily="34" charset="0"/>
              <a:buChar char="•"/>
            </a:pPr>
            <a:endParaRPr lang="en-US" sz="2200" dirty="0">
              <a:latin typeface="Aharoni" panose="02010803020104030203" pitchFamily="2" charset="-79"/>
              <a:cs typeface="Aharoni" panose="02010803020104030203" pitchFamily="2" charset="-79"/>
            </a:endParaRPr>
          </a:p>
          <a:p>
            <a:pPr marL="742950" lvl="1" indent="-285750">
              <a:buFont typeface="Arial" panose="020B0604020202020204" pitchFamily="34" charset="0"/>
              <a:buChar char="•"/>
            </a:pPr>
            <a:r>
              <a:rPr lang="en-US" sz="2600" u="sng" dirty="0">
                <a:solidFill>
                  <a:srgbClr val="1B09FF"/>
                </a:solidFill>
                <a:latin typeface="Aharoni" panose="02010803020104030203" pitchFamily="2" charset="-79"/>
                <a:cs typeface="Aharoni" panose="02010803020104030203" pitchFamily="2" charset="-79"/>
              </a:rPr>
              <a:t>Adapt product offerings: </a:t>
            </a:r>
            <a:r>
              <a:rPr lang="en-US" sz="2000" dirty="0">
                <a:latin typeface="Aharoni" panose="02010803020104030203" pitchFamily="2" charset="-79"/>
                <a:cs typeface="Aharoni" panose="02010803020104030203" pitchFamily="2" charset="-79"/>
              </a:rPr>
              <a:t>Some products may not be well-suited to the Japanese market, and adapting product offerings to better meet the needs of Japanese customers could help to boost sales. This might involve making changes to product features, packaging, or branding.</a:t>
            </a:r>
          </a:p>
          <a:p>
            <a:pPr marL="742950" lvl="1" indent="-285750">
              <a:buFont typeface="Arial" panose="020B0604020202020204" pitchFamily="34" charset="0"/>
              <a:buChar char="•"/>
            </a:pPr>
            <a:endParaRPr lang="en-US" dirty="0">
              <a:latin typeface="Aharoni" panose="02010803020104030203" pitchFamily="2" charset="-79"/>
              <a:cs typeface="Aharoni" panose="02010803020104030203" pitchFamily="2" charset="-79"/>
            </a:endParaRPr>
          </a:p>
          <a:p>
            <a:pPr marL="742950" lvl="1" indent="-285750">
              <a:buFont typeface="Arial" panose="020B0604020202020204" pitchFamily="34" charset="0"/>
              <a:buChar char="•"/>
            </a:pPr>
            <a:r>
              <a:rPr lang="en-US" u="sng" dirty="0">
                <a:solidFill>
                  <a:srgbClr val="1B09FF"/>
                </a:solidFill>
                <a:latin typeface="Aharoni" panose="02010803020104030203" pitchFamily="2" charset="-79"/>
                <a:cs typeface="Aharoni" panose="02010803020104030203" pitchFamily="2" charset="-79"/>
              </a:rPr>
              <a:t>Build relationships with local partners: </a:t>
            </a:r>
            <a:r>
              <a:rPr lang="en-US" sz="2000" dirty="0">
                <a:latin typeface="Aharoni" panose="02010803020104030203" pitchFamily="2" charset="-79"/>
                <a:cs typeface="Aharoni" panose="02010803020104030203" pitchFamily="2" charset="-79"/>
              </a:rPr>
              <a:t>Establishing partnerships with local distributors, retailers, or other businesses could help to build credibility and trust with Japanese customers, and may lead to increased sales as a result.</a:t>
            </a:r>
          </a:p>
          <a:p>
            <a:endParaRPr lang="en-IN" dirty="0">
              <a:latin typeface="Aharoni" panose="02010803020104030203" pitchFamily="2" charset="-79"/>
              <a:cs typeface="Aharoni" panose="02010803020104030203" pitchFamily="2" charset="-79"/>
            </a:endParaRPr>
          </a:p>
        </p:txBody>
      </p:sp>
      <p:grpSp>
        <p:nvGrpSpPr>
          <p:cNvPr id="4" name="Google Shape;216;p18">
            <a:extLst>
              <a:ext uri="{FF2B5EF4-FFF2-40B4-BE49-F238E27FC236}">
                <a16:creationId xmlns:a16="http://schemas.microsoft.com/office/drawing/2014/main" id="{DE09778B-2AC5-E24E-E701-31DA9D277278}"/>
              </a:ext>
            </a:extLst>
          </p:cNvPr>
          <p:cNvGrpSpPr/>
          <p:nvPr/>
        </p:nvGrpSpPr>
        <p:grpSpPr>
          <a:xfrm>
            <a:off x="550732" y="2103011"/>
            <a:ext cx="4446172" cy="3064301"/>
            <a:chOff x="2335560" y="1175590"/>
            <a:chExt cx="4446172" cy="3064301"/>
          </a:xfrm>
        </p:grpSpPr>
        <p:grpSp>
          <p:nvGrpSpPr>
            <p:cNvPr id="5" name="Google Shape;217;p18">
              <a:extLst>
                <a:ext uri="{FF2B5EF4-FFF2-40B4-BE49-F238E27FC236}">
                  <a16:creationId xmlns:a16="http://schemas.microsoft.com/office/drawing/2014/main" id="{1EBA5013-2260-A61B-6401-7F2C567DDBFD}"/>
                </a:ext>
              </a:extLst>
            </p:cNvPr>
            <p:cNvGrpSpPr/>
            <p:nvPr/>
          </p:nvGrpSpPr>
          <p:grpSpPr>
            <a:xfrm>
              <a:off x="2335560" y="2835637"/>
              <a:ext cx="1203723" cy="1404254"/>
              <a:chOff x="2335560" y="2835637"/>
              <a:chExt cx="1203723" cy="1404254"/>
            </a:xfrm>
          </p:grpSpPr>
          <p:sp>
            <p:nvSpPr>
              <p:cNvPr id="41" name="Google Shape;218;p18">
                <a:extLst>
                  <a:ext uri="{FF2B5EF4-FFF2-40B4-BE49-F238E27FC236}">
                    <a16:creationId xmlns:a16="http://schemas.microsoft.com/office/drawing/2014/main" id="{B0A46B13-F37C-591C-7775-EB41DE540B42}"/>
                  </a:ext>
                </a:extLst>
              </p:cNvPr>
              <p:cNvSpPr/>
              <p:nvPr/>
            </p:nvSpPr>
            <p:spPr>
              <a:xfrm rot="1320288">
                <a:off x="2335560" y="2835637"/>
                <a:ext cx="1203723" cy="1404254"/>
              </a:xfrm>
              <a:custGeom>
                <a:avLst/>
                <a:gdLst/>
                <a:ahLst/>
                <a:cxnLst/>
                <a:rect l="l" t="t" r="r" b="b"/>
                <a:pathLst>
                  <a:path w="6753" h="7878" extrusionOk="0">
                    <a:moveTo>
                      <a:pt x="1" y="1"/>
                    </a:moveTo>
                    <a:cubicBezTo>
                      <a:pt x="42" y="3064"/>
                      <a:pt x="1278" y="5834"/>
                      <a:pt x="3265" y="7877"/>
                    </a:cubicBezTo>
                    <a:lnTo>
                      <a:pt x="6570" y="4564"/>
                    </a:lnTo>
                    <a:cubicBezTo>
                      <a:pt x="6210" y="4187"/>
                      <a:pt x="5893" y="3770"/>
                      <a:pt x="5626" y="3320"/>
                    </a:cubicBezTo>
                    <a:lnTo>
                      <a:pt x="6753" y="1706"/>
                    </a:lnTo>
                    <a:lnTo>
                      <a:pt x="4890" y="1545"/>
                    </a:lnTo>
                    <a:cubicBezTo>
                      <a:pt x="4760" y="1049"/>
                      <a:pt x="4687" y="532"/>
                      <a:pt x="4675" y="1"/>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42" name="Google Shape;219;p18">
                <a:extLst>
                  <a:ext uri="{FF2B5EF4-FFF2-40B4-BE49-F238E27FC236}">
                    <a16:creationId xmlns:a16="http://schemas.microsoft.com/office/drawing/2014/main" id="{7BCEBDDB-745E-2B6B-1067-299CB42F04EA}"/>
                  </a:ext>
                </a:extLst>
              </p:cNvPr>
              <p:cNvGrpSpPr/>
              <p:nvPr/>
            </p:nvGrpSpPr>
            <p:grpSpPr>
              <a:xfrm>
                <a:off x="2708161" y="3195041"/>
                <a:ext cx="458312" cy="443148"/>
                <a:chOff x="5680515" y="2239717"/>
                <a:chExt cx="396735" cy="383575"/>
              </a:xfrm>
            </p:grpSpPr>
            <p:sp>
              <p:nvSpPr>
                <p:cNvPr id="43" name="Google Shape;220;p18">
                  <a:extLst>
                    <a:ext uri="{FF2B5EF4-FFF2-40B4-BE49-F238E27FC236}">
                      <a16:creationId xmlns:a16="http://schemas.microsoft.com/office/drawing/2014/main" id="{52D386C7-2343-3D1E-CEE7-1C9AAA462FF7}"/>
                    </a:ext>
                  </a:extLst>
                </p:cNvPr>
                <p:cNvSpPr/>
                <p:nvPr/>
              </p:nvSpPr>
              <p:spPr>
                <a:xfrm>
                  <a:off x="5687458" y="2263324"/>
                  <a:ext cx="55238" cy="42740"/>
                </a:xfrm>
                <a:custGeom>
                  <a:avLst/>
                  <a:gdLst/>
                  <a:ahLst/>
                  <a:cxnLst/>
                  <a:rect l="l" t="t" r="r" b="b"/>
                  <a:pathLst>
                    <a:path w="358" h="277" extrusionOk="0">
                      <a:moveTo>
                        <a:pt x="66" y="1"/>
                      </a:moveTo>
                      <a:lnTo>
                        <a:pt x="0" y="132"/>
                      </a:lnTo>
                      <a:lnTo>
                        <a:pt x="292" y="277"/>
                      </a:lnTo>
                      <a:lnTo>
                        <a:pt x="357" y="147"/>
                      </a:lnTo>
                      <a:lnTo>
                        <a:pt x="66"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4" name="Google Shape;221;p18">
                  <a:extLst>
                    <a:ext uri="{FF2B5EF4-FFF2-40B4-BE49-F238E27FC236}">
                      <a16:creationId xmlns:a16="http://schemas.microsoft.com/office/drawing/2014/main" id="{03C9C4E5-176D-31B6-9043-6A4C3DEB6AA6}"/>
                    </a:ext>
                  </a:extLst>
                </p:cNvPr>
                <p:cNvSpPr/>
                <p:nvPr/>
              </p:nvSpPr>
              <p:spPr>
                <a:xfrm>
                  <a:off x="5687458" y="2420395"/>
                  <a:ext cx="55238" cy="42740"/>
                </a:xfrm>
                <a:custGeom>
                  <a:avLst/>
                  <a:gdLst/>
                  <a:ahLst/>
                  <a:cxnLst/>
                  <a:rect l="l" t="t" r="r" b="b"/>
                  <a:pathLst>
                    <a:path w="358" h="277" extrusionOk="0">
                      <a:moveTo>
                        <a:pt x="292" y="1"/>
                      </a:moveTo>
                      <a:lnTo>
                        <a:pt x="0" y="147"/>
                      </a:lnTo>
                      <a:lnTo>
                        <a:pt x="66" y="277"/>
                      </a:lnTo>
                      <a:lnTo>
                        <a:pt x="357" y="132"/>
                      </a:lnTo>
                      <a:lnTo>
                        <a:pt x="292"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5" name="Google Shape;222;p18">
                  <a:extLst>
                    <a:ext uri="{FF2B5EF4-FFF2-40B4-BE49-F238E27FC236}">
                      <a16:creationId xmlns:a16="http://schemas.microsoft.com/office/drawing/2014/main" id="{E075F4B0-D0E0-0285-E40F-FA19F968775A}"/>
                    </a:ext>
                  </a:extLst>
                </p:cNvPr>
                <p:cNvSpPr/>
                <p:nvPr/>
              </p:nvSpPr>
              <p:spPr>
                <a:xfrm>
                  <a:off x="5680515" y="2352043"/>
                  <a:ext cx="45671" cy="22527"/>
                </a:xfrm>
                <a:custGeom>
                  <a:avLst/>
                  <a:gdLst/>
                  <a:ahLst/>
                  <a:cxnLst/>
                  <a:rect l="l" t="t" r="r" b="b"/>
                  <a:pathLst>
                    <a:path w="296" h="146" extrusionOk="0">
                      <a:moveTo>
                        <a:pt x="0" y="1"/>
                      </a:moveTo>
                      <a:lnTo>
                        <a:pt x="0" y="146"/>
                      </a:lnTo>
                      <a:lnTo>
                        <a:pt x="296" y="146"/>
                      </a:lnTo>
                      <a:lnTo>
                        <a:pt x="296"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6" name="Google Shape;223;p18">
                  <a:extLst>
                    <a:ext uri="{FF2B5EF4-FFF2-40B4-BE49-F238E27FC236}">
                      <a16:creationId xmlns:a16="http://schemas.microsoft.com/office/drawing/2014/main" id="{93A93D19-75DE-FA5D-DC1F-8B41765CD81A}"/>
                    </a:ext>
                  </a:extLst>
                </p:cNvPr>
                <p:cNvSpPr/>
                <p:nvPr/>
              </p:nvSpPr>
              <p:spPr>
                <a:xfrm>
                  <a:off x="5838357" y="2600765"/>
                  <a:ext cx="67581" cy="22527"/>
                </a:xfrm>
                <a:custGeom>
                  <a:avLst/>
                  <a:gdLst/>
                  <a:ahLst/>
                  <a:cxnLst/>
                  <a:rect l="l" t="t" r="r" b="b"/>
                  <a:pathLst>
                    <a:path w="438" h="146" extrusionOk="0">
                      <a:moveTo>
                        <a:pt x="0" y="0"/>
                      </a:moveTo>
                      <a:lnTo>
                        <a:pt x="0" y="146"/>
                      </a:lnTo>
                      <a:lnTo>
                        <a:pt x="437" y="146"/>
                      </a:lnTo>
                      <a:lnTo>
                        <a:pt x="437"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7" name="Google Shape;224;p18">
                  <a:extLst>
                    <a:ext uri="{FF2B5EF4-FFF2-40B4-BE49-F238E27FC236}">
                      <a16:creationId xmlns:a16="http://schemas.microsoft.com/office/drawing/2014/main" id="{97510444-EADA-A167-5F40-84214DEC5114}"/>
                    </a:ext>
                  </a:extLst>
                </p:cNvPr>
                <p:cNvSpPr/>
                <p:nvPr/>
              </p:nvSpPr>
              <p:spPr>
                <a:xfrm>
                  <a:off x="5748712" y="2239717"/>
                  <a:ext cx="247181" cy="338523"/>
                </a:xfrm>
                <a:custGeom>
                  <a:avLst/>
                  <a:gdLst/>
                  <a:ahLst/>
                  <a:cxnLst/>
                  <a:rect l="l" t="t" r="r" b="b"/>
                  <a:pathLst>
                    <a:path w="1602" h="2194" extrusionOk="0">
                      <a:moveTo>
                        <a:pt x="800" y="874"/>
                      </a:moveTo>
                      <a:cubicBezTo>
                        <a:pt x="840" y="874"/>
                        <a:pt x="873" y="908"/>
                        <a:pt x="873" y="947"/>
                      </a:cubicBezTo>
                      <a:cubicBezTo>
                        <a:pt x="873" y="987"/>
                        <a:pt x="840" y="1020"/>
                        <a:pt x="800" y="1020"/>
                      </a:cubicBezTo>
                      <a:cubicBezTo>
                        <a:pt x="760" y="1020"/>
                        <a:pt x="728" y="987"/>
                        <a:pt x="728" y="947"/>
                      </a:cubicBezTo>
                      <a:cubicBezTo>
                        <a:pt x="728" y="908"/>
                        <a:pt x="760" y="874"/>
                        <a:pt x="800" y="874"/>
                      </a:cubicBezTo>
                      <a:close/>
                      <a:moveTo>
                        <a:pt x="800" y="146"/>
                      </a:moveTo>
                      <a:cubicBezTo>
                        <a:pt x="1161" y="146"/>
                        <a:pt x="1455" y="440"/>
                        <a:pt x="1455" y="801"/>
                      </a:cubicBezTo>
                      <a:cubicBezTo>
                        <a:pt x="1455" y="1061"/>
                        <a:pt x="1300" y="1296"/>
                        <a:pt x="1062" y="1401"/>
                      </a:cubicBezTo>
                      <a:lnTo>
                        <a:pt x="1019" y="1420"/>
                      </a:lnTo>
                      <a:lnTo>
                        <a:pt x="1019" y="1748"/>
                      </a:lnTo>
                      <a:lnTo>
                        <a:pt x="873" y="1748"/>
                      </a:lnTo>
                      <a:lnTo>
                        <a:pt x="873" y="1153"/>
                      </a:lnTo>
                      <a:cubicBezTo>
                        <a:pt x="958" y="1123"/>
                        <a:pt x="1019" y="1042"/>
                        <a:pt x="1019" y="947"/>
                      </a:cubicBezTo>
                      <a:cubicBezTo>
                        <a:pt x="1019" y="827"/>
                        <a:pt x="921" y="728"/>
                        <a:pt x="800" y="728"/>
                      </a:cubicBezTo>
                      <a:cubicBezTo>
                        <a:pt x="680" y="728"/>
                        <a:pt x="581" y="827"/>
                        <a:pt x="581" y="947"/>
                      </a:cubicBezTo>
                      <a:cubicBezTo>
                        <a:pt x="581" y="1042"/>
                        <a:pt x="643" y="1122"/>
                        <a:pt x="728" y="1153"/>
                      </a:cubicBezTo>
                      <a:lnTo>
                        <a:pt x="728" y="1748"/>
                      </a:lnTo>
                      <a:lnTo>
                        <a:pt x="581" y="1748"/>
                      </a:lnTo>
                      <a:lnTo>
                        <a:pt x="581" y="1420"/>
                      </a:lnTo>
                      <a:lnTo>
                        <a:pt x="538" y="1401"/>
                      </a:lnTo>
                      <a:cubicBezTo>
                        <a:pt x="299" y="1296"/>
                        <a:pt x="145" y="1060"/>
                        <a:pt x="145" y="801"/>
                      </a:cubicBezTo>
                      <a:cubicBezTo>
                        <a:pt x="145" y="440"/>
                        <a:pt x="440" y="146"/>
                        <a:pt x="800" y="146"/>
                      </a:cubicBezTo>
                      <a:close/>
                      <a:moveTo>
                        <a:pt x="1019" y="1893"/>
                      </a:moveTo>
                      <a:lnTo>
                        <a:pt x="1019" y="2049"/>
                      </a:lnTo>
                      <a:lnTo>
                        <a:pt x="583" y="2049"/>
                      </a:lnTo>
                      <a:lnTo>
                        <a:pt x="583" y="1893"/>
                      </a:lnTo>
                      <a:close/>
                      <a:moveTo>
                        <a:pt x="800" y="0"/>
                      </a:moveTo>
                      <a:cubicBezTo>
                        <a:pt x="359" y="0"/>
                        <a:pt x="0" y="360"/>
                        <a:pt x="0" y="801"/>
                      </a:cubicBezTo>
                      <a:cubicBezTo>
                        <a:pt x="0" y="1102"/>
                        <a:pt x="170" y="1376"/>
                        <a:pt x="436" y="1513"/>
                      </a:cubicBezTo>
                      <a:lnTo>
                        <a:pt x="436" y="1748"/>
                      </a:lnTo>
                      <a:lnTo>
                        <a:pt x="290" y="1748"/>
                      </a:lnTo>
                      <a:lnTo>
                        <a:pt x="290" y="1893"/>
                      </a:lnTo>
                      <a:lnTo>
                        <a:pt x="436" y="1893"/>
                      </a:lnTo>
                      <a:lnTo>
                        <a:pt x="436" y="2194"/>
                      </a:lnTo>
                      <a:lnTo>
                        <a:pt x="1163" y="2194"/>
                      </a:lnTo>
                      <a:lnTo>
                        <a:pt x="1163" y="1893"/>
                      </a:lnTo>
                      <a:lnTo>
                        <a:pt x="1310" y="1893"/>
                      </a:lnTo>
                      <a:lnTo>
                        <a:pt x="1310" y="1748"/>
                      </a:lnTo>
                      <a:lnTo>
                        <a:pt x="1163" y="1748"/>
                      </a:lnTo>
                      <a:lnTo>
                        <a:pt x="1163" y="1513"/>
                      </a:lnTo>
                      <a:cubicBezTo>
                        <a:pt x="1430" y="1376"/>
                        <a:pt x="1601" y="1103"/>
                        <a:pt x="1601" y="801"/>
                      </a:cubicBezTo>
                      <a:cubicBezTo>
                        <a:pt x="1601" y="360"/>
                        <a:pt x="1241" y="0"/>
                        <a:pt x="800" y="0"/>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8" name="Google Shape;225;p18">
                  <a:extLst>
                    <a:ext uri="{FF2B5EF4-FFF2-40B4-BE49-F238E27FC236}">
                      <a16:creationId xmlns:a16="http://schemas.microsoft.com/office/drawing/2014/main" id="{665AFBFB-1561-233A-9BEB-A6366485B9ED}"/>
                    </a:ext>
                  </a:extLst>
                </p:cNvPr>
                <p:cNvSpPr/>
                <p:nvPr/>
              </p:nvSpPr>
              <p:spPr>
                <a:xfrm flipH="1">
                  <a:off x="6015069" y="2263324"/>
                  <a:ext cx="55238" cy="42740"/>
                </a:xfrm>
                <a:custGeom>
                  <a:avLst/>
                  <a:gdLst/>
                  <a:ahLst/>
                  <a:cxnLst/>
                  <a:rect l="l" t="t" r="r" b="b"/>
                  <a:pathLst>
                    <a:path w="358" h="277" extrusionOk="0">
                      <a:moveTo>
                        <a:pt x="66" y="1"/>
                      </a:moveTo>
                      <a:lnTo>
                        <a:pt x="0" y="132"/>
                      </a:lnTo>
                      <a:lnTo>
                        <a:pt x="292" y="277"/>
                      </a:lnTo>
                      <a:lnTo>
                        <a:pt x="357" y="147"/>
                      </a:lnTo>
                      <a:lnTo>
                        <a:pt x="66"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9" name="Google Shape;226;p18">
                  <a:extLst>
                    <a:ext uri="{FF2B5EF4-FFF2-40B4-BE49-F238E27FC236}">
                      <a16:creationId xmlns:a16="http://schemas.microsoft.com/office/drawing/2014/main" id="{2BDE623F-8833-B75F-75BD-6183D4E09604}"/>
                    </a:ext>
                  </a:extLst>
                </p:cNvPr>
                <p:cNvSpPr/>
                <p:nvPr/>
              </p:nvSpPr>
              <p:spPr>
                <a:xfrm flipH="1">
                  <a:off x="6015069" y="2420395"/>
                  <a:ext cx="55238" cy="42740"/>
                </a:xfrm>
                <a:custGeom>
                  <a:avLst/>
                  <a:gdLst/>
                  <a:ahLst/>
                  <a:cxnLst/>
                  <a:rect l="l" t="t" r="r" b="b"/>
                  <a:pathLst>
                    <a:path w="358" h="277" extrusionOk="0">
                      <a:moveTo>
                        <a:pt x="292" y="1"/>
                      </a:moveTo>
                      <a:lnTo>
                        <a:pt x="0" y="147"/>
                      </a:lnTo>
                      <a:lnTo>
                        <a:pt x="66" y="277"/>
                      </a:lnTo>
                      <a:lnTo>
                        <a:pt x="357" y="132"/>
                      </a:lnTo>
                      <a:lnTo>
                        <a:pt x="292"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50" name="Google Shape;227;p18">
                  <a:extLst>
                    <a:ext uri="{FF2B5EF4-FFF2-40B4-BE49-F238E27FC236}">
                      <a16:creationId xmlns:a16="http://schemas.microsoft.com/office/drawing/2014/main" id="{B2986CA4-2EE8-0743-34AA-D030AF32D917}"/>
                    </a:ext>
                  </a:extLst>
                </p:cNvPr>
                <p:cNvSpPr/>
                <p:nvPr/>
              </p:nvSpPr>
              <p:spPr>
                <a:xfrm flipH="1">
                  <a:off x="6031579" y="2352043"/>
                  <a:ext cx="45671" cy="22527"/>
                </a:xfrm>
                <a:custGeom>
                  <a:avLst/>
                  <a:gdLst/>
                  <a:ahLst/>
                  <a:cxnLst/>
                  <a:rect l="l" t="t" r="r" b="b"/>
                  <a:pathLst>
                    <a:path w="296" h="146" extrusionOk="0">
                      <a:moveTo>
                        <a:pt x="0" y="1"/>
                      </a:moveTo>
                      <a:lnTo>
                        <a:pt x="0" y="146"/>
                      </a:lnTo>
                      <a:lnTo>
                        <a:pt x="296" y="146"/>
                      </a:lnTo>
                      <a:lnTo>
                        <a:pt x="296"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sp>
          <p:nvSpPr>
            <p:cNvPr id="6" name="Google Shape;228;p18">
              <a:extLst>
                <a:ext uri="{FF2B5EF4-FFF2-40B4-BE49-F238E27FC236}">
                  <a16:creationId xmlns:a16="http://schemas.microsoft.com/office/drawing/2014/main" id="{F0DAD9EE-FC4B-8A92-B4F7-041C9F62DC88}"/>
                </a:ext>
              </a:extLst>
            </p:cNvPr>
            <p:cNvSpPr/>
            <p:nvPr/>
          </p:nvSpPr>
          <p:spPr>
            <a:xfrm>
              <a:off x="3819801" y="2646223"/>
              <a:ext cx="1588207" cy="1588208"/>
            </a:xfrm>
            <a:custGeom>
              <a:avLst/>
              <a:gdLst/>
              <a:ahLst/>
              <a:cxnLst/>
              <a:rect l="l" t="t" r="r" b="b"/>
              <a:pathLst>
                <a:path w="8910" h="8910" extrusionOk="0">
                  <a:moveTo>
                    <a:pt x="4454" y="1"/>
                  </a:moveTo>
                  <a:cubicBezTo>
                    <a:pt x="3274" y="1"/>
                    <a:pt x="2140" y="469"/>
                    <a:pt x="1305" y="1305"/>
                  </a:cubicBezTo>
                  <a:cubicBezTo>
                    <a:pt x="469" y="2140"/>
                    <a:pt x="0" y="3274"/>
                    <a:pt x="0" y="4455"/>
                  </a:cubicBezTo>
                  <a:cubicBezTo>
                    <a:pt x="0" y="5636"/>
                    <a:pt x="469" y="6769"/>
                    <a:pt x="1305" y="7605"/>
                  </a:cubicBezTo>
                  <a:cubicBezTo>
                    <a:pt x="2140" y="8440"/>
                    <a:pt x="3274" y="8910"/>
                    <a:pt x="4454" y="8910"/>
                  </a:cubicBezTo>
                  <a:cubicBezTo>
                    <a:pt x="5636" y="8910"/>
                    <a:pt x="6769" y="8440"/>
                    <a:pt x="7605" y="7605"/>
                  </a:cubicBezTo>
                  <a:cubicBezTo>
                    <a:pt x="8440" y="6769"/>
                    <a:pt x="8909" y="5636"/>
                    <a:pt x="8909" y="4455"/>
                  </a:cubicBezTo>
                  <a:cubicBezTo>
                    <a:pt x="8909" y="3274"/>
                    <a:pt x="8440" y="2140"/>
                    <a:pt x="7605" y="1305"/>
                  </a:cubicBezTo>
                  <a:cubicBezTo>
                    <a:pt x="6769" y="469"/>
                    <a:pt x="5636" y="1"/>
                    <a:pt x="4454" y="1"/>
                  </a:cubicBezTo>
                  <a:close/>
                </a:path>
              </a:pathLst>
            </a:custGeom>
            <a:solidFill>
              <a:srgbClr val="D7D7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7" name="Google Shape;229;p18">
              <a:extLst>
                <a:ext uri="{FF2B5EF4-FFF2-40B4-BE49-F238E27FC236}">
                  <a16:creationId xmlns:a16="http://schemas.microsoft.com/office/drawing/2014/main" id="{E97DB3FF-4370-44F9-89D7-3C49EDC5DC66}"/>
                </a:ext>
              </a:extLst>
            </p:cNvPr>
            <p:cNvSpPr/>
            <p:nvPr/>
          </p:nvSpPr>
          <p:spPr>
            <a:xfrm>
              <a:off x="3836556" y="2732317"/>
              <a:ext cx="1485357" cy="1416018"/>
            </a:xfrm>
            <a:custGeom>
              <a:avLst/>
              <a:gdLst/>
              <a:ahLst/>
              <a:cxnLst/>
              <a:rect l="l" t="t" r="r" b="b"/>
              <a:pathLst>
                <a:path w="8333" h="7944" extrusionOk="0">
                  <a:moveTo>
                    <a:pt x="4362" y="0"/>
                  </a:moveTo>
                  <a:cubicBezTo>
                    <a:pt x="3345" y="0"/>
                    <a:pt x="2328" y="388"/>
                    <a:pt x="1553" y="1164"/>
                  </a:cubicBezTo>
                  <a:cubicBezTo>
                    <a:pt x="1" y="2715"/>
                    <a:pt x="0" y="5230"/>
                    <a:pt x="1552" y="6781"/>
                  </a:cubicBezTo>
                  <a:cubicBezTo>
                    <a:pt x="2296" y="7526"/>
                    <a:pt x="3306" y="7944"/>
                    <a:pt x="4360" y="7944"/>
                  </a:cubicBezTo>
                  <a:cubicBezTo>
                    <a:pt x="5413" y="7944"/>
                    <a:pt x="6424" y="7525"/>
                    <a:pt x="7169" y="6780"/>
                  </a:cubicBezTo>
                  <a:cubicBezTo>
                    <a:pt x="7914" y="6035"/>
                    <a:pt x="8332" y="5025"/>
                    <a:pt x="8332" y="3972"/>
                  </a:cubicBezTo>
                  <a:cubicBezTo>
                    <a:pt x="8332" y="2918"/>
                    <a:pt x="7915" y="1908"/>
                    <a:pt x="7170" y="1163"/>
                  </a:cubicBezTo>
                  <a:cubicBezTo>
                    <a:pt x="6395" y="388"/>
                    <a:pt x="5378" y="0"/>
                    <a:pt x="4362" y="0"/>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dirty="0"/>
            </a:p>
          </p:txBody>
        </p:sp>
        <p:sp>
          <p:nvSpPr>
            <p:cNvPr id="8" name="Google Shape;230;p18">
              <a:extLst>
                <a:ext uri="{FF2B5EF4-FFF2-40B4-BE49-F238E27FC236}">
                  <a16:creationId xmlns:a16="http://schemas.microsoft.com/office/drawing/2014/main" id="{6AB45C22-5499-9C99-DA91-6898B1247C78}"/>
                </a:ext>
              </a:extLst>
            </p:cNvPr>
            <p:cNvSpPr/>
            <p:nvPr/>
          </p:nvSpPr>
          <p:spPr>
            <a:xfrm>
              <a:off x="4215511" y="3042290"/>
              <a:ext cx="796243" cy="796777"/>
            </a:xfrm>
            <a:custGeom>
              <a:avLst/>
              <a:gdLst/>
              <a:ahLst/>
              <a:cxnLst/>
              <a:rect l="l" t="t" r="r" b="b"/>
              <a:pathLst>
                <a:path w="4467" h="4470" extrusionOk="0">
                  <a:moveTo>
                    <a:pt x="2235" y="793"/>
                  </a:moveTo>
                  <a:cubicBezTo>
                    <a:pt x="2603" y="793"/>
                    <a:pt x="2972" y="933"/>
                    <a:pt x="3253" y="1215"/>
                  </a:cubicBezTo>
                  <a:cubicBezTo>
                    <a:pt x="3816" y="1777"/>
                    <a:pt x="3816" y="2689"/>
                    <a:pt x="3253" y="3252"/>
                  </a:cubicBezTo>
                  <a:cubicBezTo>
                    <a:pt x="2972" y="3533"/>
                    <a:pt x="2603" y="3674"/>
                    <a:pt x="2235" y="3674"/>
                  </a:cubicBezTo>
                  <a:cubicBezTo>
                    <a:pt x="1866" y="3674"/>
                    <a:pt x="1498" y="3533"/>
                    <a:pt x="1216" y="3252"/>
                  </a:cubicBezTo>
                  <a:cubicBezTo>
                    <a:pt x="653" y="2689"/>
                    <a:pt x="653" y="1777"/>
                    <a:pt x="1216" y="1215"/>
                  </a:cubicBezTo>
                  <a:cubicBezTo>
                    <a:pt x="1498" y="933"/>
                    <a:pt x="1866" y="793"/>
                    <a:pt x="2235" y="793"/>
                  </a:cubicBezTo>
                  <a:close/>
                  <a:moveTo>
                    <a:pt x="1873" y="0"/>
                  </a:moveTo>
                  <a:lnTo>
                    <a:pt x="1424" y="121"/>
                  </a:lnTo>
                  <a:lnTo>
                    <a:pt x="1399" y="481"/>
                  </a:lnTo>
                  <a:cubicBezTo>
                    <a:pt x="1306" y="525"/>
                    <a:pt x="1215" y="577"/>
                    <a:pt x="1128" y="637"/>
                  </a:cubicBezTo>
                  <a:lnTo>
                    <a:pt x="808" y="478"/>
                  </a:lnTo>
                  <a:lnTo>
                    <a:pt x="479" y="807"/>
                  </a:lnTo>
                  <a:lnTo>
                    <a:pt x="638" y="1132"/>
                  </a:lnTo>
                  <a:cubicBezTo>
                    <a:pt x="578" y="1219"/>
                    <a:pt x="527" y="1309"/>
                    <a:pt x="482" y="1404"/>
                  </a:cubicBezTo>
                  <a:lnTo>
                    <a:pt x="121" y="1428"/>
                  </a:lnTo>
                  <a:lnTo>
                    <a:pt x="1" y="1877"/>
                  </a:lnTo>
                  <a:lnTo>
                    <a:pt x="300" y="2078"/>
                  </a:lnTo>
                  <a:lnTo>
                    <a:pt x="301" y="2076"/>
                  </a:lnTo>
                  <a:lnTo>
                    <a:pt x="301" y="2076"/>
                  </a:lnTo>
                  <a:cubicBezTo>
                    <a:pt x="296" y="2129"/>
                    <a:pt x="293" y="2183"/>
                    <a:pt x="294" y="2235"/>
                  </a:cubicBezTo>
                  <a:cubicBezTo>
                    <a:pt x="294" y="2288"/>
                    <a:pt x="297" y="2341"/>
                    <a:pt x="301" y="2393"/>
                  </a:cubicBezTo>
                  <a:lnTo>
                    <a:pt x="300" y="2392"/>
                  </a:lnTo>
                  <a:lnTo>
                    <a:pt x="1" y="2593"/>
                  </a:lnTo>
                  <a:lnTo>
                    <a:pt x="121" y="3043"/>
                  </a:lnTo>
                  <a:lnTo>
                    <a:pt x="482" y="3068"/>
                  </a:lnTo>
                  <a:cubicBezTo>
                    <a:pt x="526" y="3161"/>
                    <a:pt x="578" y="3252"/>
                    <a:pt x="638" y="3339"/>
                  </a:cubicBezTo>
                  <a:lnTo>
                    <a:pt x="479" y="3662"/>
                  </a:lnTo>
                  <a:lnTo>
                    <a:pt x="808" y="3990"/>
                  </a:lnTo>
                  <a:lnTo>
                    <a:pt x="1131" y="3832"/>
                  </a:lnTo>
                  <a:cubicBezTo>
                    <a:pt x="1218" y="3892"/>
                    <a:pt x="1309" y="3944"/>
                    <a:pt x="1403" y="3989"/>
                  </a:cubicBezTo>
                  <a:lnTo>
                    <a:pt x="1427" y="4349"/>
                  </a:lnTo>
                  <a:lnTo>
                    <a:pt x="1875" y="4469"/>
                  </a:lnTo>
                  <a:lnTo>
                    <a:pt x="2077" y="4170"/>
                  </a:lnTo>
                  <a:cubicBezTo>
                    <a:pt x="2119" y="4172"/>
                    <a:pt x="2162" y="4175"/>
                    <a:pt x="2204" y="4175"/>
                  </a:cubicBezTo>
                  <a:cubicBezTo>
                    <a:pt x="2214" y="4175"/>
                    <a:pt x="2223" y="4175"/>
                    <a:pt x="2233" y="4175"/>
                  </a:cubicBezTo>
                  <a:cubicBezTo>
                    <a:pt x="2286" y="4175"/>
                    <a:pt x="2340" y="4173"/>
                    <a:pt x="2393" y="4169"/>
                  </a:cubicBezTo>
                  <a:lnTo>
                    <a:pt x="2393" y="4169"/>
                  </a:lnTo>
                  <a:lnTo>
                    <a:pt x="2391" y="4170"/>
                  </a:lnTo>
                  <a:lnTo>
                    <a:pt x="2592" y="4469"/>
                  </a:lnTo>
                  <a:lnTo>
                    <a:pt x="3041" y="4349"/>
                  </a:lnTo>
                  <a:lnTo>
                    <a:pt x="3065" y="3989"/>
                  </a:lnTo>
                  <a:cubicBezTo>
                    <a:pt x="3158" y="3944"/>
                    <a:pt x="3249" y="3893"/>
                    <a:pt x="3336" y="3832"/>
                  </a:cubicBezTo>
                  <a:lnTo>
                    <a:pt x="3660" y="3990"/>
                  </a:lnTo>
                  <a:lnTo>
                    <a:pt x="3989" y="3662"/>
                  </a:lnTo>
                  <a:lnTo>
                    <a:pt x="3830" y="3339"/>
                  </a:lnTo>
                  <a:cubicBezTo>
                    <a:pt x="3890" y="3251"/>
                    <a:pt x="3943" y="3160"/>
                    <a:pt x="3987" y="3068"/>
                  </a:cubicBezTo>
                  <a:lnTo>
                    <a:pt x="4346" y="3043"/>
                  </a:lnTo>
                  <a:lnTo>
                    <a:pt x="4467" y="2593"/>
                  </a:lnTo>
                  <a:lnTo>
                    <a:pt x="4167" y="2392"/>
                  </a:lnTo>
                  <a:cubicBezTo>
                    <a:pt x="4171" y="2340"/>
                    <a:pt x="4174" y="2287"/>
                    <a:pt x="4173" y="2235"/>
                  </a:cubicBezTo>
                  <a:cubicBezTo>
                    <a:pt x="4173" y="2183"/>
                    <a:pt x="4170" y="2128"/>
                    <a:pt x="4166" y="2076"/>
                  </a:cubicBezTo>
                  <a:lnTo>
                    <a:pt x="4467" y="1877"/>
                  </a:lnTo>
                  <a:lnTo>
                    <a:pt x="4346" y="1426"/>
                  </a:lnTo>
                  <a:lnTo>
                    <a:pt x="3987" y="1402"/>
                  </a:lnTo>
                  <a:cubicBezTo>
                    <a:pt x="3943" y="1309"/>
                    <a:pt x="3890" y="1218"/>
                    <a:pt x="3830" y="1131"/>
                  </a:cubicBezTo>
                  <a:lnTo>
                    <a:pt x="3989" y="807"/>
                  </a:lnTo>
                  <a:lnTo>
                    <a:pt x="3660" y="478"/>
                  </a:lnTo>
                  <a:lnTo>
                    <a:pt x="3336" y="637"/>
                  </a:lnTo>
                  <a:cubicBezTo>
                    <a:pt x="3249" y="577"/>
                    <a:pt x="3158" y="525"/>
                    <a:pt x="3064" y="481"/>
                  </a:cubicBezTo>
                  <a:lnTo>
                    <a:pt x="3040" y="121"/>
                  </a:lnTo>
                  <a:lnTo>
                    <a:pt x="2589" y="0"/>
                  </a:lnTo>
                  <a:lnTo>
                    <a:pt x="2389" y="300"/>
                  </a:lnTo>
                  <a:lnTo>
                    <a:pt x="2390" y="301"/>
                  </a:lnTo>
                  <a:cubicBezTo>
                    <a:pt x="2344" y="297"/>
                    <a:pt x="2298" y="295"/>
                    <a:pt x="2252" y="295"/>
                  </a:cubicBezTo>
                  <a:cubicBezTo>
                    <a:pt x="2245" y="295"/>
                    <a:pt x="2238" y="295"/>
                    <a:pt x="2231" y="295"/>
                  </a:cubicBezTo>
                  <a:cubicBezTo>
                    <a:pt x="2224" y="295"/>
                    <a:pt x="2217" y="295"/>
                    <a:pt x="2210" y="295"/>
                  </a:cubicBezTo>
                  <a:cubicBezTo>
                    <a:pt x="2166" y="295"/>
                    <a:pt x="2119" y="297"/>
                    <a:pt x="2074" y="300"/>
                  </a:cubicBezTo>
                  <a:lnTo>
                    <a:pt x="1873" y="0"/>
                  </a:lnTo>
                  <a:close/>
                </a:path>
              </a:pathLst>
            </a:custGeom>
            <a:solidFill>
              <a:srgbClr val="D7D7D7"/>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9" name="Google Shape;231;p18">
              <a:extLst>
                <a:ext uri="{FF2B5EF4-FFF2-40B4-BE49-F238E27FC236}">
                  <a16:creationId xmlns:a16="http://schemas.microsoft.com/office/drawing/2014/main" id="{F21AF3E4-EA8D-E1F5-AC8F-98CFC8CF3C00}"/>
                </a:ext>
              </a:extLst>
            </p:cNvPr>
            <p:cNvGrpSpPr/>
            <p:nvPr/>
          </p:nvGrpSpPr>
          <p:grpSpPr>
            <a:xfrm>
              <a:off x="5070818" y="1722370"/>
              <a:ext cx="1415306" cy="1171103"/>
              <a:chOff x="5070818" y="1722370"/>
              <a:chExt cx="1415306" cy="1171103"/>
            </a:xfrm>
          </p:grpSpPr>
          <p:sp>
            <p:nvSpPr>
              <p:cNvPr id="30" name="Google Shape;232;p18">
                <a:extLst>
                  <a:ext uri="{FF2B5EF4-FFF2-40B4-BE49-F238E27FC236}">
                    <a16:creationId xmlns:a16="http://schemas.microsoft.com/office/drawing/2014/main" id="{F7CF8FA6-2F5A-B1EE-8827-A0C73C2066C5}"/>
                  </a:ext>
                </a:extLst>
              </p:cNvPr>
              <p:cNvSpPr/>
              <p:nvPr/>
            </p:nvSpPr>
            <p:spPr>
              <a:xfrm rot="1320288">
                <a:off x="5070818" y="1722370"/>
                <a:ext cx="1415306" cy="1171103"/>
              </a:xfrm>
              <a:custGeom>
                <a:avLst/>
                <a:gdLst/>
                <a:ahLst/>
                <a:cxnLst/>
                <a:rect l="l" t="t" r="r" b="b"/>
                <a:pathLst>
                  <a:path w="7940" h="6570" extrusionOk="0">
                    <a:moveTo>
                      <a:pt x="1" y="0"/>
                    </a:moveTo>
                    <a:lnTo>
                      <a:pt x="1" y="4675"/>
                    </a:lnTo>
                    <a:cubicBezTo>
                      <a:pt x="737" y="4686"/>
                      <a:pt x="1448" y="4813"/>
                      <a:pt x="2114" y="5039"/>
                    </a:cubicBezTo>
                    <a:lnTo>
                      <a:pt x="2229" y="6464"/>
                    </a:lnTo>
                    <a:lnTo>
                      <a:pt x="3420" y="5642"/>
                    </a:lnTo>
                    <a:cubicBezTo>
                      <a:pt x="3865" y="5905"/>
                      <a:pt x="4275" y="6217"/>
                      <a:pt x="4645" y="6570"/>
                    </a:cubicBezTo>
                    <a:lnTo>
                      <a:pt x="7940" y="3265"/>
                    </a:lnTo>
                    <a:cubicBezTo>
                      <a:pt x="5887" y="1268"/>
                      <a:pt x="3105" y="30"/>
                      <a:pt x="1" y="0"/>
                    </a:cubicBezTo>
                    <a:close/>
                  </a:path>
                </a:pathLst>
              </a:custGeom>
              <a:solidFill>
                <a:schemeClr val="accent4"/>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31" name="Google Shape;233;p18">
                <a:extLst>
                  <a:ext uri="{FF2B5EF4-FFF2-40B4-BE49-F238E27FC236}">
                    <a16:creationId xmlns:a16="http://schemas.microsoft.com/office/drawing/2014/main" id="{BA0B9B36-2E08-CBBC-6007-4EE06955064C}"/>
                  </a:ext>
                </a:extLst>
              </p:cNvPr>
              <p:cNvGrpSpPr/>
              <p:nvPr/>
            </p:nvGrpSpPr>
            <p:grpSpPr>
              <a:xfrm>
                <a:off x="5493902" y="1957059"/>
                <a:ext cx="446316" cy="446712"/>
                <a:chOff x="4758147" y="1385240"/>
                <a:chExt cx="386353" cy="386663"/>
              </a:xfrm>
            </p:grpSpPr>
            <p:sp>
              <p:nvSpPr>
                <p:cNvPr id="32" name="Google Shape;234;p18">
                  <a:extLst>
                    <a:ext uri="{FF2B5EF4-FFF2-40B4-BE49-F238E27FC236}">
                      <a16:creationId xmlns:a16="http://schemas.microsoft.com/office/drawing/2014/main" id="{B6AE129F-50DE-7E49-B985-6A66F8D1F685}"/>
                    </a:ext>
                  </a:extLst>
                </p:cNvPr>
                <p:cNvSpPr/>
                <p:nvPr/>
              </p:nvSpPr>
              <p:spPr>
                <a:xfrm>
                  <a:off x="4894697" y="1522098"/>
                  <a:ext cx="113407" cy="113561"/>
                </a:xfrm>
                <a:custGeom>
                  <a:avLst/>
                  <a:gdLst/>
                  <a:ahLst/>
                  <a:cxnLst/>
                  <a:rect l="l" t="t" r="r" b="b"/>
                  <a:pathLst>
                    <a:path w="735" h="736" extrusionOk="0">
                      <a:moveTo>
                        <a:pt x="368" y="148"/>
                      </a:moveTo>
                      <a:cubicBezTo>
                        <a:pt x="489" y="148"/>
                        <a:pt x="588" y="246"/>
                        <a:pt x="588" y="368"/>
                      </a:cubicBezTo>
                      <a:cubicBezTo>
                        <a:pt x="588" y="489"/>
                        <a:pt x="488" y="588"/>
                        <a:pt x="368" y="588"/>
                      </a:cubicBezTo>
                      <a:cubicBezTo>
                        <a:pt x="246" y="588"/>
                        <a:pt x="148" y="490"/>
                        <a:pt x="148" y="368"/>
                      </a:cubicBezTo>
                      <a:cubicBezTo>
                        <a:pt x="148" y="246"/>
                        <a:pt x="246" y="148"/>
                        <a:pt x="368" y="148"/>
                      </a:cubicBezTo>
                      <a:close/>
                      <a:moveTo>
                        <a:pt x="368" y="1"/>
                      </a:moveTo>
                      <a:cubicBezTo>
                        <a:pt x="165" y="1"/>
                        <a:pt x="1" y="167"/>
                        <a:pt x="1" y="368"/>
                      </a:cubicBezTo>
                      <a:cubicBezTo>
                        <a:pt x="1" y="571"/>
                        <a:pt x="165" y="735"/>
                        <a:pt x="368" y="735"/>
                      </a:cubicBezTo>
                      <a:cubicBezTo>
                        <a:pt x="569" y="735"/>
                        <a:pt x="734" y="570"/>
                        <a:pt x="734" y="368"/>
                      </a:cubicBezTo>
                      <a:cubicBezTo>
                        <a:pt x="733" y="165"/>
                        <a:pt x="569" y="1"/>
                        <a:pt x="368" y="1"/>
                      </a:cubicBez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3" name="Google Shape;235;p18">
                  <a:extLst>
                    <a:ext uri="{FF2B5EF4-FFF2-40B4-BE49-F238E27FC236}">
                      <a16:creationId xmlns:a16="http://schemas.microsoft.com/office/drawing/2014/main" id="{0886AFF3-1281-CB73-44D2-8ADCD13BA471}"/>
                    </a:ext>
                  </a:extLst>
                </p:cNvPr>
                <p:cNvSpPr/>
                <p:nvPr/>
              </p:nvSpPr>
              <p:spPr>
                <a:xfrm>
                  <a:off x="4935276" y="1562831"/>
                  <a:ext cx="32248" cy="32093"/>
                </a:xfrm>
                <a:custGeom>
                  <a:avLst/>
                  <a:gdLst/>
                  <a:ahLst/>
                  <a:cxnLst/>
                  <a:rect l="l" t="t" r="r" b="b"/>
                  <a:pathLst>
                    <a:path w="209" h="208" extrusionOk="0">
                      <a:moveTo>
                        <a:pt x="105" y="1"/>
                      </a:moveTo>
                      <a:lnTo>
                        <a:pt x="1" y="104"/>
                      </a:lnTo>
                      <a:lnTo>
                        <a:pt x="105" y="207"/>
                      </a:lnTo>
                      <a:lnTo>
                        <a:pt x="208" y="104"/>
                      </a:lnTo>
                      <a:lnTo>
                        <a:pt x="105"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4" name="Google Shape;236;p18">
                  <a:extLst>
                    <a:ext uri="{FF2B5EF4-FFF2-40B4-BE49-F238E27FC236}">
                      <a16:creationId xmlns:a16="http://schemas.microsoft.com/office/drawing/2014/main" id="{8B0852CD-E611-71DA-8A04-C2EDC26F8F46}"/>
                    </a:ext>
                  </a:extLst>
                </p:cNvPr>
                <p:cNvSpPr/>
                <p:nvPr/>
              </p:nvSpPr>
              <p:spPr>
                <a:xfrm>
                  <a:off x="4803973" y="1385240"/>
                  <a:ext cx="294549" cy="386663"/>
                </a:xfrm>
                <a:custGeom>
                  <a:avLst/>
                  <a:gdLst/>
                  <a:ahLst/>
                  <a:cxnLst/>
                  <a:rect l="l" t="t" r="r" b="b"/>
                  <a:pathLst>
                    <a:path w="1909" h="2506" extrusionOk="0">
                      <a:moveTo>
                        <a:pt x="317" y="1906"/>
                      </a:moveTo>
                      <a:cubicBezTo>
                        <a:pt x="329" y="1990"/>
                        <a:pt x="345" y="2073"/>
                        <a:pt x="366" y="2154"/>
                      </a:cubicBezTo>
                      <a:cubicBezTo>
                        <a:pt x="292" y="2167"/>
                        <a:pt x="221" y="2191"/>
                        <a:pt x="155" y="2226"/>
                      </a:cubicBezTo>
                      <a:cubicBezTo>
                        <a:pt x="173" y="2103"/>
                        <a:pt x="230" y="1992"/>
                        <a:pt x="317" y="1906"/>
                      </a:cubicBezTo>
                      <a:close/>
                      <a:moveTo>
                        <a:pt x="1592" y="1906"/>
                      </a:moveTo>
                      <a:cubicBezTo>
                        <a:pt x="1679" y="1992"/>
                        <a:pt x="1737" y="2104"/>
                        <a:pt x="1755" y="2226"/>
                      </a:cubicBezTo>
                      <a:cubicBezTo>
                        <a:pt x="1689" y="2191"/>
                        <a:pt x="1618" y="2167"/>
                        <a:pt x="1544" y="2154"/>
                      </a:cubicBezTo>
                      <a:cubicBezTo>
                        <a:pt x="1566" y="2072"/>
                        <a:pt x="1581" y="1988"/>
                        <a:pt x="1592" y="1906"/>
                      </a:cubicBezTo>
                      <a:close/>
                      <a:moveTo>
                        <a:pt x="954" y="246"/>
                      </a:moveTo>
                      <a:lnTo>
                        <a:pt x="1023" y="338"/>
                      </a:lnTo>
                      <a:cubicBezTo>
                        <a:pt x="1460" y="918"/>
                        <a:pt x="1577" y="1601"/>
                        <a:pt x="1358" y="2268"/>
                      </a:cubicBezTo>
                      <a:cubicBezTo>
                        <a:pt x="1258" y="2205"/>
                        <a:pt x="1143" y="2167"/>
                        <a:pt x="1029" y="2156"/>
                      </a:cubicBezTo>
                      <a:lnTo>
                        <a:pt x="1029" y="1773"/>
                      </a:lnTo>
                      <a:lnTo>
                        <a:pt x="881" y="1773"/>
                      </a:lnTo>
                      <a:lnTo>
                        <a:pt x="881" y="2156"/>
                      </a:lnTo>
                      <a:cubicBezTo>
                        <a:pt x="767" y="2167"/>
                        <a:pt x="652" y="2205"/>
                        <a:pt x="552" y="2268"/>
                      </a:cubicBezTo>
                      <a:cubicBezTo>
                        <a:pt x="333" y="1601"/>
                        <a:pt x="449" y="918"/>
                        <a:pt x="885" y="338"/>
                      </a:cubicBezTo>
                      <a:lnTo>
                        <a:pt x="954" y="246"/>
                      </a:lnTo>
                      <a:close/>
                      <a:moveTo>
                        <a:pt x="954" y="1"/>
                      </a:moveTo>
                      <a:lnTo>
                        <a:pt x="768" y="250"/>
                      </a:lnTo>
                      <a:cubicBezTo>
                        <a:pt x="526" y="573"/>
                        <a:pt x="375" y="922"/>
                        <a:pt x="318" y="1289"/>
                      </a:cubicBezTo>
                      <a:cubicBezTo>
                        <a:pt x="297" y="1434"/>
                        <a:pt x="289" y="1582"/>
                        <a:pt x="298" y="1729"/>
                      </a:cubicBezTo>
                      <a:cubicBezTo>
                        <a:pt x="212" y="1790"/>
                        <a:pt x="142" y="1870"/>
                        <a:pt x="91" y="1961"/>
                      </a:cubicBezTo>
                      <a:cubicBezTo>
                        <a:pt x="32" y="2068"/>
                        <a:pt x="0" y="2187"/>
                        <a:pt x="0" y="2309"/>
                      </a:cubicBezTo>
                      <a:lnTo>
                        <a:pt x="0" y="2505"/>
                      </a:lnTo>
                      <a:lnTo>
                        <a:pt x="153" y="2395"/>
                      </a:lnTo>
                      <a:cubicBezTo>
                        <a:pt x="229" y="2344"/>
                        <a:pt x="314" y="2310"/>
                        <a:pt x="404" y="2295"/>
                      </a:cubicBezTo>
                      <a:cubicBezTo>
                        <a:pt x="432" y="2382"/>
                        <a:pt x="453" y="2431"/>
                        <a:pt x="481" y="2505"/>
                      </a:cubicBezTo>
                      <a:cubicBezTo>
                        <a:pt x="529" y="2474"/>
                        <a:pt x="646" y="2329"/>
                        <a:pt x="880" y="2301"/>
                      </a:cubicBezTo>
                      <a:lnTo>
                        <a:pt x="880" y="2504"/>
                      </a:lnTo>
                      <a:lnTo>
                        <a:pt x="1028" y="2504"/>
                      </a:lnTo>
                      <a:lnTo>
                        <a:pt x="1028" y="2301"/>
                      </a:lnTo>
                      <a:cubicBezTo>
                        <a:pt x="1263" y="2329"/>
                        <a:pt x="1379" y="2474"/>
                        <a:pt x="1427" y="2505"/>
                      </a:cubicBezTo>
                      <a:cubicBezTo>
                        <a:pt x="1454" y="2431"/>
                        <a:pt x="1475" y="2381"/>
                        <a:pt x="1503" y="2295"/>
                      </a:cubicBezTo>
                      <a:cubicBezTo>
                        <a:pt x="1592" y="2310"/>
                        <a:pt x="1679" y="2344"/>
                        <a:pt x="1755" y="2395"/>
                      </a:cubicBezTo>
                      <a:lnTo>
                        <a:pt x="1907" y="2505"/>
                      </a:lnTo>
                      <a:lnTo>
                        <a:pt x="1907" y="2309"/>
                      </a:lnTo>
                      <a:cubicBezTo>
                        <a:pt x="1909" y="2080"/>
                        <a:pt x="1798" y="1864"/>
                        <a:pt x="1611" y="1729"/>
                      </a:cubicBezTo>
                      <a:cubicBezTo>
                        <a:pt x="1619" y="1582"/>
                        <a:pt x="1612" y="1434"/>
                        <a:pt x="1590" y="1289"/>
                      </a:cubicBezTo>
                      <a:cubicBezTo>
                        <a:pt x="1534" y="922"/>
                        <a:pt x="1383" y="573"/>
                        <a:pt x="1141" y="250"/>
                      </a:cubicBezTo>
                      <a:lnTo>
                        <a:pt x="954"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5" name="Google Shape;237;p18">
                  <a:extLst>
                    <a:ext uri="{FF2B5EF4-FFF2-40B4-BE49-F238E27FC236}">
                      <a16:creationId xmlns:a16="http://schemas.microsoft.com/office/drawing/2014/main" id="{A6B73704-E808-EF9D-7CA5-0E44AFCB6F49}"/>
                    </a:ext>
                  </a:extLst>
                </p:cNvPr>
                <p:cNvSpPr/>
                <p:nvPr/>
              </p:nvSpPr>
              <p:spPr>
                <a:xfrm>
                  <a:off x="4758147" y="1476890"/>
                  <a:ext cx="68816" cy="22836"/>
                </a:xfrm>
                <a:custGeom>
                  <a:avLst/>
                  <a:gdLst/>
                  <a:ahLst/>
                  <a:cxnLst/>
                  <a:rect l="l" t="t" r="r" b="b"/>
                  <a:pathLst>
                    <a:path w="446" h="148" extrusionOk="0">
                      <a:moveTo>
                        <a:pt x="1" y="0"/>
                      </a:moveTo>
                      <a:lnTo>
                        <a:pt x="1" y="147"/>
                      </a:lnTo>
                      <a:lnTo>
                        <a:pt x="446" y="147"/>
                      </a:lnTo>
                      <a:lnTo>
                        <a:pt x="446"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6" name="Google Shape;238;p18">
                  <a:extLst>
                    <a:ext uri="{FF2B5EF4-FFF2-40B4-BE49-F238E27FC236}">
                      <a16:creationId xmlns:a16="http://schemas.microsoft.com/office/drawing/2014/main" id="{115E7DBE-42F7-F628-2B44-5EA89D996FED}"/>
                    </a:ext>
                  </a:extLst>
                </p:cNvPr>
                <p:cNvSpPr/>
                <p:nvPr/>
              </p:nvSpPr>
              <p:spPr>
                <a:xfrm>
                  <a:off x="5075684" y="1476890"/>
                  <a:ext cx="68816" cy="22836"/>
                </a:xfrm>
                <a:custGeom>
                  <a:avLst/>
                  <a:gdLst/>
                  <a:ahLst/>
                  <a:cxnLst/>
                  <a:rect l="l" t="t" r="r" b="b"/>
                  <a:pathLst>
                    <a:path w="446" h="148" extrusionOk="0">
                      <a:moveTo>
                        <a:pt x="0" y="0"/>
                      </a:moveTo>
                      <a:lnTo>
                        <a:pt x="0" y="147"/>
                      </a:lnTo>
                      <a:lnTo>
                        <a:pt x="445" y="147"/>
                      </a:lnTo>
                      <a:lnTo>
                        <a:pt x="44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7" name="Google Shape;239;p18">
                  <a:extLst>
                    <a:ext uri="{FF2B5EF4-FFF2-40B4-BE49-F238E27FC236}">
                      <a16:creationId xmlns:a16="http://schemas.microsoft.com/office/drawing/2014/main" id="{5199F4E2-DE98-DBF3-D4B7-B58358D83198}"/>
                    </a:ext>
                  </a:extLst>
                </p:cNvPr>
                <p:cNvSpPr/>
                <p:nvPr/>
              </p:nvSpPr>
              <p:spPr>
                <a:xfrm>
                  <a:off x="4772188" y="1396657"/>
                  <a:ext cx="71284" cy="49374"/>
                </a:xfrm>
                <a:custGeom>
                  <a:avLst/>
                  <a:gdLst/>
                  <a:ahLst/>
                  <a:cxnLst/>
                  <a:rect l="l" t="t" r="r" b="b"/>
                  <a:pathLst>
                    <a:path w="462" h="320" extrusionOk="0">
                      <a:moveTo>
                        <a:pt x="62" y="0"/>
                      </a:moveTo>
                      <a:lnTo>
                        <a:pt x="1" y="133"/>
                      </a:lnTo>
                      <a:lnTo>
                        <a:pt x="400" y="320"/>
                      </a:lnTo>
                      <a:lnTo>
                        <a:pt x="461" y="187"/>
                      </a:lnTo>
                      <a:lnTo>
                        <a:pt x="62"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8" name="Google Shape;240;p18">
                  <a:extLst>
                    <a:ext uri="{FF2B5EF4-FFF2-40B4-BE49-F238E27FC236}">
                      <a16:creationId xmlns:a16="http://schemas.microsoft.com/office/drawing/2014/main" id="{7D117CB3-8622-7374-ABCA-05FD8F95E012}"/>
                    </a:ext>
                  </a:extLst>
                </p:cNvPr>
                <p:cNvSpPr/>
                <p:nvPr/>
              </p:nvSpPr>
              <p:spPr>
                <a:xfrm>
                  <a:off x="5059174" y="1530738"/>
                  <a:ext cx="71284" cy="49220"/>
                </a:xfrm>
                <a:custGeom>
                  <a:avLst/>
                  <a:gdLst/>
                  <a:ahLst/>
                  <a:cxnLst/>
                  <a:rect l="l" t="t" r="r" b="b"/>
                  <a:pathLst>
                    <a:path w="462" h="319" extrusionOk="0">
                      <a:moveTo>
                        <a:pt x="62" y="0"/>
                      </a:moveTo>
                      <a:lnTo>
                        <a:pt x="1" y="133"/>
                      </a:lnTo>
                      <a:lnTo>
                        <a:pt x="400" y="318"/>
                      </a:lnTo>
                      <a:lnTo>
                        <a:pt x="461" y="185"/>
                      </a:lnTo>
                      <a:lnTo>
                        <a:pt x="62"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39" name="Google Shape;241;p18">
                  <a:extLst>
                    <a:ext uri="{FF2B5EF4-FFF2-40B4-BE49-F238E27FC236}">
                      <a16:creationId xmlns:a16="http://schemas.microsoft.com/office/drawing/2014/main" id="{8F434084-4F1C-3DF0-5468-A6839A14590D}"/>
                    </a:ext>
                  </a:extLst>
                </p:cNvPr>
                <p:cNvSpPr/>
                <p:nvPr/>
              </p:nvSpPr>
              <p:spPr>
                <a:xfrm>
                  <a:off x="4772188" y="1530738"/>
                  <a:ext cx="71284" cy="49220"/>
                </a:xfrm>
                <a:custGeom>
                  <a:avLst/>
                  <a:gdLst/>
                  <a:ahLst/>
                  <a:cxnLst/>
                  <a:rect l="l" t="t" r="r" b="b"/>
                  <a:pathLst>
                    <a:path w="462" h="319" extrusionOk="0">
                      <a:moveTo>
                        <a:pt x="400" y="0"/>
                      </a:moveTo>
                      <a:lnTo>
                        <a:pt x="1" y="185"/>
                      </a:lnTo>
                      <a:lnTo>
                        <a:pt x="62" y="318"/>
                      </a:lnTo>
                      <a:lnTo>
                        <a:pt x="461" y="133"/>
                      </a:lnTo>
                      <a:lnTo>
                        <a:pt x="400"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40" name="Google Shape;242;p18">
                  <a:extLst>
                    <a:ext uri="{FF2B5EF4-FFF2-40B4-BE49-F238E27FC236}">
                      <a16:creationId xmlns:a16="http://schemas.microsoft.com/office/drawing/2014/main" id="{AB65FD4C-A9FD-1F3E-43FA-6AFA9223E2E5}"/>
                    </a:ext>
                  </a:extLst>
                </p:cNvPr>
                <p:cNvSpPr/>
                <p:nvPr/>
              </p:nvSpPr>
              <p:spPr>
                <a:xfrm>
                  <a:off x="5059174" y="1396657"/>
                  <a:ext cx="71284" cy="49374"/>
                </a:xfrm>
                <a:custGeom>
                  <a:avLst/>
                  <a:gdLst/>
                  <a:ahLst/>
                  <a:cxnLst/>
                  <a:rect l="l" t="t" r="r" b="b"/>
                  <a:pathLst>
                    <a:path w="462" h="320" extrusionOk="0">
                      <a:moveTo>
                        <a:pt x="400" y="0"/>
                      </a:moveTo>
                      <a:lnTo>
                        <a:pt x="1" y="187"/>
                      </a:lnTo>
                      <a:lnTo>
                        <a:pt x="62" y="320"/>
                      </a:lnTo>
                      <a:lnTo>
                        <a:pt x="461" y="133"/>
                      </a:lnTo>
                      <a:lnTo>
                        <a:pt x="400"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grpSp>
          <p:nvGrpSpPr>
            <p:cNvPr id="10" name="Google Shape;243;p18">
              <a:extLst>
                <a:ext uri="{FF2B5EF4-FFF2-40B4-BE49-F238E27FC236}">
                  <a16:creationId xmlns:a16="http://schemas.microsoft.com/office/drawing/2014/main" id="{5551EBDB-0A4E-5E16-DF53-57CBE46098D7}"/>
                </a:ext>
              </a:extLst>
            </p:cNvPr>
            <p:cNvGrpSpPr/>
            <p:nvPr/>
          </p:nvGrpSpPr>
          <p:grpSpPr>
            <a:xfrm>
              <a:off x="3723323" y="1175590"/>
              <a:ext cx="1402650" cy="1174668"/>
              <a:chOff x="3723323" y="1175590"/>
              <a:chExt cx="1402650" cy="1174668"/>
            </a:xfrm>
          </p:grpSpPr>
          <p:sp>
            <p:nvSpPr>
              <p:cNvPr id="28" name="Google Shape;244;p18">
                <a:extLst>
                  <a:ext uri="{FF2B5EF4-FFF2-40B4-BE49-F238E27FC236}">
                    <a16:creationId xmlns:a16="http://schemas.microsoft.com/office/drawing/2014/main" id="{FA8294B9-7464-BC5F-D29F-FA82C77DA9E8}"/>
                  </a:ext>
                </a:extLst>
              </p:cNvPr>
              <p:cNvSpPr/>
              <p:nvPr/>
            </p:nvSpPr>
            <p:spPr>
              <a:xfrm rot="1320288">
                <a:off x="3723323" y="1175590"/>
                <a:ext cx="1402650" cy="1174668"/>
              </a:xfrm>
              <a:custGeom>
                <a:avLst/>
                <a:gdLst/>
                <a:ahLst/>
                <a:cxnLst/>
                <a:rect l="l" t="t" r="r" b="b"/>
                <a:pathLst>
                  <a:path w="7869" h="6590" extrusionOk="0">
                    <a:moveTo>
                      <a:pt x="7868" y="0"/>
                    </a:moveTo>
                    <a:cubicBezTo>
                      <a:pt x="4805" y="48"/>
                      <a:pt x="2038" y="1291"/>
                      <a:pt x="1" y="3285"/>
                    </a:cubicBezTo>
                    <a:lnTo>
                      <a:pt x="3313" y="6589"/>
                    </a:lnTo>
                    <a:cubicBezTo>
                      <a:pt x="3732" y="6185"/>
                      <a:pt x="4200" y="5834"/>
                      <a:pt x="4707" y="5548"/>
                    </a:cubicBezTo>
                    <a:lnTo>
                      <a:pt x="6137" y="6583"/>
                    </a:lnTo>
                    <a:lnTo>
                      <a:pt x="6313" y="4894"/>
                    </a:lnTo>
                    <a:cubicBezTo>
                      <a:pt x="6807" y="4765"/>
                      <a:pt x="7327" y="4689"/>
                      <a:pt x="7868" y="4675"/>
                    </a:cubicBezTo>
                    <a:lnTo>
                      <a:pt x="7868" y="0"/>
                    </a:lnTo>
                    <a:close/>
                  </a:path>
                </a:pathLst>
              </a:cu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9" name="Google Shape;245;p18">
                <a:extLst>
                  <a:ext uri="{FF2B5EF4-FFF2-40B4-BE49-F238E27FC236}">
                    <a16:creationId xmlns:a16="http://schemas.microsoft.com/office/drawing/2014/main" id="{76841D5D-0C1F-E3A3-496E-FF8EFEE88103}"/>
                  </a:ext>
                </a:extLst>
              </p:cNvPr>
              <p:cNvSpPr/>
              <p:nvPr/>
            </p:nvSpPr>
            <p:spPr>
              <a:xfrm>
                <a:off x="4358476" y="1542154"/>
                <a:ext cx="441525" cy="441525"/>
              </a:xfrm>
              <a:custGeom>
                <a:avLst/>
                <a:gdLst/>
                <a:ahLst/>
                <a:cxnLst/>
                <a:rect l="l" t="t" r="r" b="b"/>
                <a:pathLst>
                  <a:path w="2477" h="2477" extrusionOk="0">
                    <a:moveTo>
                      <a:pt x="2330" y="732"/>
                    </a:moveTo>
                    <a:lnTo>
                      <a:pt x="2330" y="1064"/>
                    </a:lnTo>
                    <a:lnTo>
                      <a:pt x="2214" y="950"/>
                    </a:lnTo>
                    <a:lnTo>
                      <a:pt x="1684" y="1480"/>
                    </a:lnTo>
                    <a:lnTo>
                      <a:pt x="1092" y="1039"/>
                    </a:lnTo>
                    <a:lnTo>
                      <a:pt x="145" y="1712"/>
                    </a:lnTo>
                    <a:lnTo>
                      <a:pt x="145" y="1533"/>
                    </a:lnTo>
                    <a:lnTo>
                      <a:pt x="1094" y="859"/>
                    </a:lnTo>
                    <a:lnTo>
                      <a:pt x="1671" y="1289"/>
                    </a:lnTo>
                    <a:lnTo>
                      <a:pt x="2112" y="848"/>
                    </a:lnTo>
                    <a:lnTo>
                      <a:pt x="1997" y="732"/>
                    </a:lnTo>
                    <a:close/>
                    <a:moveTo>
                      <a:pt x="442" y="1679"/>
                    </a:moveTo>
                    <a:lnTo>
                      <a:pt x="442" y="2331"/>
                    </a:lnTo>
                    <a:lnTo>
                      <a:pt x="146" y="2331"/>
                    </a:lnTo>
                    <a:lnTo>
                      <a:pt x="146" y="1889"/>
                    </a:lnTo>
                    <a:lnTo>
                      <a:pt x="442" y="1679"/>
                    </a:lnTo>
                    <a:close/>
                    <a:moveTo>
                      <a:pt x="1021" y="1268"/>
                    </a:moveTo>
                    <a:lnTo>
                      <a:pt x="1021" y="2332"/>
                    </a:lnTo>
                    <a:lnTo>
                      <a:pt x="586" y="2332"/>
                    </a:lnTo>
                    <a:lnTo>
                      <a:pt x="586" y="1577"/>
                    </a:lnTo>
                    <a:lnTo>
                      <a:pt x="1021" y="1268"/>
                    </a:lnTo>
                    <a:close/>
                    <a:moveTo>
                      <a:pt x="1165" y="1274"/>
                    </a:moveTo>
                    <a:lnTo>
                      <a:pt x="1605" y="1602"/>
                    </a:lnTo>
                    <a:lnTo>
                      <a:pt x="1605" y="2332"/>
                    </a:lnTo>
                    <a:lnTo>
                      <a:pt x="1165" y="2332"/>
                    </a:lnTo>
                    <a:lnTo>
                      <a:pt x="1165" y="1274"/>
                    </a:lnTo>
                    <a:close/>
                    <a:moveTo>
                      <a:pt x="2186" y="1185"/>
                    </a:moveTo>
                    <a:lnTo>
                      <a:pt x="2186" y="2332"/>
                    </a:lnTo>
                    <a:lnTo>
                      <a:pt x="1751" y="2332"/>
                    </a:lnTo>
                    <a:lnTo>
                      <a:pt x="1751" y="1620"/>
                    </a:lnTo>
                    <a:lnTo>
                      <a:pt x="2186" y="1185"/>
                    </a:lnTo>
                    <a:close/>
                    <a:moveTo>
                      <a:pt x="1" y="0"/>
                    </a:moveTo>
                    <a:lnTo>
                      <a:pt x="1" y="2476"/>
                    </a:lnTo>
                    <a:lnTo>
                      <a:pt x="2475" y="2476"/>
                    </a:lnTo>
                    <a:lnTo>
                      <a:pt x="2475" y="2332"/>
                    </a:lnTo>
                    <a:lnTo>
                      <a:pt x="2332" y="2332"/>
                    </a:lnTo>
                    <a:lnTo>
                      <a:pt x="2332" y="1269"/>
                    </a:lnTo>
                    <a:lnTo>
                      <a:pt x="2477" y="1413"/>
                    </a:lnTo>
                    <a:lnTo>
                      <a:pt x="2477" y="587"/>
                    </a:lnTo>
                    <a:lnTo>
                      <a:pt x="1648" y="587"/>
                    </a:lnTo>
                    <a:lnTo>
                      <a:pt x="1907" y="846"/>
                    </a:lnTo>
                    <a:lnTo>
                      <a:pt x="1656" y="1096"/>
                    </a:lnTo>
                    <a:lnTo>
                      <a:pt x="1096" y="680"/>
                    </a:lnTo>
                    <a:lnTo>
                      <a:pt x="145" y="1355"/>
                    </a:lnTo>
                    <a:lnTo>
                      <a:pt x="14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nvGrpSpPr>
            <p:cNvPr id="11" name="Google Shape;246;p18">
              <a:extLst>
                <a:ext uri="{FF2B5EF4-FFF2-40B4-BE49-F238E27FC236}">
                  <a16:creationId xmlns:a16="http://schemas.microsoft.com/office/drawing/2014/main" id="{44767371-B97F-4DA5-7149-475127488BF9}"/>
                </a:ext>
              </a:extLst>
            </p:cNvPr>
            <p:cNvGrpSpPr/>
            <p:nvPr/>
          </p:nvGrpSpPr>
          <p:grpSpPr>
            <a:xfrm>
              <a:off x="5604925" y="2566795"/>
              <a:ext cx="1176807" cy="1411919"/>
              <a:chOff x="5604925" y="2566795"/>
              <a:chExt cx="1176807" cy="1411919"/>
            </a:xfrm>
          </p:grpSpPr>
          <p:sp>
            <p:nvSpPr>
              <p:cNvPr id="24" name="Google Shape;247;p18">
                <a:extLst>
                  <a:ext uri="{FF2B5EF4-FFF2-40B4-BE49-F238E27FC236}">
                    <a16:creationId xmlns:a16="http://schemas.microsoft.com/office/drawing/2014/main" id="{B57B669E-FA66-E62C-94F2-E322E3C000A6}"/>
                  </a:ext>
                </a:extLst>
              </p:cNvPr>
              <p:cNvSpPr/>
              <p:nvPr/>
            </p:nvSpPr>
            <p:spPr>
              <a:xfrm rot="1320288">
                <a:off x="5604925" y="2566795"/>
                <a:ext cx="1176807" cy="1411919"/>
              </a:xfrm>
              <a:custGeom>
                <a:avLst/>
                <a:gdLst/>
                <a:ahLst/>
                <a:cxnLst/>
                <a:rect l="l" t="t" r="r" b="b"/>
                <a:pathLst>
                  <a:path w="6602" h="7921" extrusionOk="0">
                    <a:moveTo>
                      <a:pt x="3321" y="1"/>
                    </a:moveTo>
                    <a:lnTo>
                      <a:pt x="16" y="3306"/>
                    </a:lnTo>
                    <a:cubicBezTo>
                      <a:pt x="423" y="3728"/>
                      <a:pt x="776" y="4208"/>
                      <a:pt x="1064" y="4729"/>
                    </a:cubicBezTo>
                    <a:lnTo>
                      <a:pt x="1" y="6116"/>
                    </a:lnTo>
                    <a:lnTo>
                      <a:pt x="1719" y="6378"/>
                    </a:lnTo>
                    <a:cubicBezTo>
                      <a:pt x="1846" y="6878"/>
                      <a:pt x="1918" y="7394"/>
                      <a:pt x="1928" y="7920"/>
                    </a:cubicBezTo>
                    <a:lnTo>
                      <a:pt x="6601" y="7920"/>
                    </a:lnTo>
                    <a:cubicBezTo>
                      <a:pt x="6566" y="4856"/>
                      <a:pt x="5321" y="2049"/>
                      <a:pt x="3321" y="1"/>
                    </a:cubicBezTo>
                    <a:close/>
                  </a:path>
                </a:pathLst>
              </a:custGeom>
              <a:solidFill>
                <a:schemeClr val="accent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25" name="Google Shape;248;p18">
                <a:extLst>
                  <a:ext uri="{FF2B5EF4-FFF2-40B4-BE49-F238E27FC236}">
                    <a16:creationId xmlns:a16="http://schemas.microsoft.com/office/drawing/2014/main" id="{DADBB5F9-CD5B-5547-2243-A68538E3EE55}"/>
                  </a:ext>
                </a:extLst>
              </p:cNvPr>
              <p:cNvGrpSpPr/>
              <p:nvPr/>
            </p:nvGrpSpPr>
            <p:grpSpPr>
              <a:xfrm>
                <a:off x="5966515" y="3188600"/>
                <a:ext cx="455407" cy="455981"/>
                <a:chOff x="3110137" y="3201121"/>
                <a:chExt cx="394224" cy="394687"/>
              </a:xfrm>
            </p:grpSpPr>
            <p:sp>
              <p:nvSpPr>
                <p:cNvPr id="26" name="Google Shape;249;p18">
                  <a:extLst>
                    <a:ext uri="{FF2B5EF4-FFF2-40B4-BE49-F238E27FC236}">
                      <a16:creationId xmlns:a16="http://schemas.microsoft.com/office/drawing/2014/main" id="{A66A2BAE-5E55-B371-F2D9-916F85CCFDB1}"/>
                    </a:ext>
                  </a:extLst>
                </p:cNvPr>
                <p:cNvSpPr/>
                <p:nvPr/>
              </p:nvSpPr>
              <p:spPr>
                <a:xfrm>
                  <a:off x="3110137" y="3201121"/>
                  <a:ext cx="394224" cy="394687"/>
                </a:xfrm>
                <a:custGeom>
                  <a:avLst/>
                  <a:gdLst/>
                  <a:ahLst/>
                  <a:cxnLst/>
                  <a:rect l="l" t="t" r="r" b="b"/>
                  <a:pathLst>
                    <a:path w="2555" h="2558" extrusionOk="0">
                      <a:moveTo>
                        <a:pt x="1002" y="151"/>
                      </a:moveTo>
                      <a:lnTo>
                        <a:pt x="925" y="310"/>
                      </a:lnTo>
                      <a:lnTo>
                        <a:pt x="720" y="310"/>
                      </a:lnTo>
                      <a:lnTo>
                        <a:pt x="643" y="151"/>
                      </a:lnTo>
                      <a:close/>
                      <a:moveTo>
                        <a:pt x="971" y="459"/>
                      </a:moveTo>
                      <a:cubicBezTo>
                        <a:pt x="1012" y="459"/>
                        <a:pt x="1046" y="492"/>
                        <a:pt x="1046" y="535"/>
                      </a:cubicBezTo>
                      <a:cubicBezTo>
                        <a:pt x="1046" y="576"/>
                        <a:pt x="1013" y="609"/>
                        <a:pt x="971" y="609"/>
                      </a:cubicBezTo>
                      <a:lnTo>
                        <a:pt x="672" y="609"/>
                      </a:lnTo>
                      <a:cubicBezTo>
                        <a:pt x="631" y="609"/>
                        <a:pt x="597" y="576"/>
                        <a:pt x="597" y="535"/>
                      </a:cubicBezTo>
                      <a:cubicBezTo>
                        <a:pt x="597" y="492"/>
                        <a:pt x="630" y="459"/>
                        <a:pt x="672" y="459"/>
                      </a:cubicBezTo>
                      <a:close/>
                      <a:moveTo>
                        <a:pt x="2405" y="1210"/>
                      </a:moveTo>
                      <a:lnTo>
                        <a:pt x="2405" y="1509"/>
                      </a:lnTo>
                      <a:lnTo>
                        <a:pt x="1497" y="1509"/>
                      </a:lnTo>
                      <a:lnTo>
                        <a:pt x="1497" y="1210"/>
                      </a:lnTo>
                      <a:close/>
                      <a:moveTo>
                        <a:pt x="2404" y="1658"/>
                      </a:moveTo>
                      <a:lnTo>
                        <a:pt x="2404" y="1958"/>
                      </a:lnTo>
                      <a:lnTo>
                        <a:pt x="1495" y="1958"/>
                      </a:lnTo>
                      <a:lnTo>
                        <a:pt x="1495" y="1658"/>
                      </a:lnTo>
                      <a:close/>
                      <a:moveTo>
                        <a:pt x="951" y="761"/>
                      </a:moveTo>
                      <a:cubicBezTo>
                        <a:pt x="1126" y="870"/>
                        <a:pt x="1257" y="1016"/>
                        <a:pt x="1346" y="1208"/>
                      </a:cubicBezTo>
                      <a:lnTo>
                        <a:pt x="1346" y="2259"/>
                      </a:lnTo>
                      <a:lnTo>
                        <a:pt x="149" y="2259"/>
                      </a:lnTo>
                      <a:lnTo>
                        <a:pt x="149" y="2257"/>
                      </a:lnTo>
                      <a:lnTo>
                        <a:pt x="149" y="2008"/>
                      </a:lnTo>
                      <a:cubicBezTo>
                        <a:pt x="149" y="1397"/>
                        <a:pt x="327" y="989"/>
                        <a:pt x="694" y="761"/>
                      </a:cubicBezTo>
                      <a:close/>
                      <a:moveTo>
                        <a:pt x="2405" y="2107"/>
                      </a:moveTo>
                      <a:lnTo>
                        <a:pt x="2405" y="2406"/>
                      </a:lnTo>
                      <a:lnTo>
                        <a:pt x="1497" y="2406"/>
                      </a:lnTo>
                      <a:lnTo>
                        <a:pt x="1497" y="2107"/>
                      </a:lnTo>
                      <a:close/>
                      <a:moveTo>
                        <a:pt x="405" y="0"/>
                      </a:moveTo>
                      <a:lnTo>
                        <a:pt x="567" y="337"/>
                      </a:lnTo>
                      <a:cubicBezTo>
                        <a:pt x="497" y="375"/>
                        <a:pt x="450" y="450"/>
                        <a:pt x="450" y="536"/>
                      </a:cubicBezTo>
                      <a:cubicBezTo>
                        <a:pt x="450" y="599"/>
                        <a:pt x="476" y="658"/>
                        <a:pt x="521" y="699"/>
                      </a:cubicBezTo>
                      <a:cubicBezTo>
                        <a:pt x="117" y="1008"/>
                        <a:pt x="0" y="1498"/>
                        <a:pt x="0" y="2008"/>
                      </a:cubicBezTo>
                      <a:lnTo>
                        <a:pt x="0" y="2408"/>
                      </a:lnTo>
                      <a:lnTo>
                        <a:pt x="1346" y="2408"/>
                      </a:lnTo>
                      <a:lnTo>
                        <a:pt x="1346" y="2557"/>
                      </a:lnTo>
                      <a:lnTo>
                        <a:pt x="2554" y="2557"/>
                      </a:lnTo>
                      <a:lnTo>
                        <a:pt x="2554" y="1059"/>
                      </a:lnTo>
                      <a:lnTo>
                        <a:pt x="1438" y="1059"/>
                      </a:lnTo>
                      <a:cubicBezTo>
                        <a:pt x="1357" y="916"/>
                        <a:pt x="1253" y="796"/>
                        <a:pt x="1126" y="699"/>
                      </a:cubicBezTo>
                      <a:cubicBezTo>
                        <a:pt x="1169" y="658"/>
                        <a:pt x="1198" y="599"/>
                        <a:pt x="1198" y="536"/>
                      </a:cubicBezTo>
                      <a:cubicBezTo>
                        <a:pt x="1198" y="450"/>
                        <a:pt x="1151" y="375"/>
                        <a:pt x="1080" y="337"/>
                      </a:cubicBezTo>
                      <a:lnTo>
                        <a:pt x="1243"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7" name="Google Shape;250;p18">
                  <a:extLst>
                    <a:ext uri="{FF2B5EF4-FFF2-40B4-BE49-F238E27FC236}">
                      <a16:creationId xmlns:a16="http://schemas.microsoft.com/office/drawing/2014/main" id="{72E430E3-33DA-8F38-3CE8-8AE2404A1A1E}"/>
                    </a:ext>
                  </a:extLst>
                </p:cNvPr>
                <p:cNvSpPr/>
                <p:nvPr/>
              </p:nvSpPr>
              <p:spPr>
                <a:xfrm>
                  <a:off x="3202405" y="3387353"/>
                  <a:ext cx="69433" cy="139483"/>
                </a:xfrm>
                <a:custGeom>
                  <a:avLst/>
                  <a:gdLst/>
                  <a:ahLst/>
                  <a:cxnLst/>
                  <a:rect l="l" t="t" r="r" b="b"/>
                  <a:pathLst>
                    <a:path w="450" h="904" extrusionOk="0">
                      <a:moveTo>
                        <a:pt x="149" y="1"/>
                      </a:moveTo>
                      <a:lnTo>
                        <a:pt x="149" y="89"/>
                      </a:lnTo>
                      <a:cubicBezTo>
                        <a:pt x="62" y="119"/>
                        <a:pt x="0" y="203"/>
                        <a:pt x="0" y="302"/>
                      </a:cubicBezTo>
                      <a:cubicBezTo>
                        <a:pt x="0" y="425"/>
                        <a:pt x="100" y="527"/>
                        <a:pt x="225" y="527"/>
                      </a:cubicBezTo>
                      <a:cubicBezTo>
                        <a:pt x="266" y="527"/>
                        <a:pt x="300" y="560"/>
                        <a:pt x="300" y="602"/>
                      </a:cubicBezTo>
                      <a:cubicBezTo>
                        <a:pt x="300" y="643"/>
                        <a:pt x="267" y="677"/>
                        <a:pt x="225" y="677"/>
                      </a:cubicBezTo>
                      <a:cubicBezTo>
                        <a:pt x="184" y="677"/>
                        <a:pt x="149" y="644"/>
                        <a:pt x="149" y="602"/>
                      </a:cubicBezTo>
                      <a:lnTo>
                        <a:pt x="0" y="602"/>
                      </a:lnTo>
                      <a:cubicBezTo>
                        <a:pt x="0" y="700"/>
                        <a:pt x="62" y="782"/>
                        <a:pt x="149" y="814"/>
                      </a:cubicBezTo>
                      <a:lnTo>
                        <a:pt x="149" y="903"/>
                      </a:lnTo>
                      <a:lnTo>
                        <a:pt x="299" y="903"/>
                      </a:lnTo>
                      <a:lnTo>
                        <a:pt x="299" y="814"/>
                      </a:lnTo>
                      <a:cubicBezTo>
                        <a:pt x="386" y="784"/>
                        <a:pt x="449" y="701"/>
                        <a:pt x="449" y="602"/>
                      </a:cubicBezTo>
                      <a:cubicBezTo>
                        <a:pt x="449" y="479"/>
                        <a:pt x="348" y="377"/>
                        <a:pt x="224" y="377"/>
                      </a:cubicBezTo>
                      <a:cubicBezTo>
                        <a:pt x="182" y="377"/>
                        <a:pt x="148" y="344"/>
                        <a:pt x="148" y="302"/>
                      </a:cubicBezTo>
                      <a:cubicBezTo>
                        <a:pt x="149" y="261"/>
                        <a:pt x="182" y="226"/>
                        <a:pt x="224" y="226"/>
                      </a:cubicBezTo>
                      <a:cubicBezTo>
                        <a:pt x="265" y="226"/>
                        <a:pt x="299" y="260"/>
                        <a:pt x="299" y="302"/>
                      </a:cubicBezTo>
                      <a:lnTo>
                        <a:pt x="449" y="302"/>
                      </a:lnTo>
                      <a:cubicBezTo>
                        <a:pt x="449" y="204"/>
                        <a:pt x="386" y="121"/>
                        <a:pt x="299" y="89"/>
                      </a:cubicBezTo>
                      <a:lnTo>
                        <a:pt x="299"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grpSp>
          <p:nvGrpSpPr>
            <p:cNvPr id="12" name="Google Shape;251;p18">
              <a:extLst>
                <a:ext uri="{FF2B5EF4-FFF2-40B4-BE49-F238E27FC236}">
                  <a16:creationId xmlns:a16="http://schemas.microsoft.com/office/drawing/2014/main" id="{B8F69C9B-50CE-A5CA-1618-6E7A1EB6949D}"/>
                </a:ext>
              </a:extLst>
            </p:cNvPr>
            <p:cNvGrpSpPr/>
            <p:nvPr/>
          </p:nvGrpSpPr>
          <p:grpSpPr>
            <a:xfrm>
              <a:off x="2884152" y="1476168"/>
              <a:ext cx="1204436" cy="1408354"/>
              <a:chOff x="2884152" y="1476168"/>
              <a:chExt cx="1204436" cy="1408354"/>
            </a:xfrm>
          </p:grpSpPr>
          <p:sp>
            <p:nvSpPr>
              <p:cNvPr id="13" name="Google Shape;252;p18">
                <a:extLst>
                  <a:ext uri="{FF2B5EF4-FFF2-40B4-BE49-F238E27FC236}">
                    <a16:creationId xmlns:a16="http://schemas.microsoft.com/office/drawing/2014/main" id="{F42CB9E4-8645-8928-016F-C2A8F88D2220}"/>
                  </a:ext>
                </a:extLst>
              </p:cNvPr>
              <p:cNvSpPr/>
              <p:nvPr/>
            </p:nvSpPr>
            <p:spPr>
              <a:xfrm rot="1320288">
                <a:off x="2884152" y="1476168"/>
                <a:ext cx="1204436" cy="1408354"/>
              </a:xfrm>
              <a:custGeom>
                <a:avLst/>
                <a:gdLst/>
                <a:ahLst/>
                <a:cxnLst/>
                <a:rect l="l" t="t" r="r" b="b"/>
                <a:pathLst>
                  <a:path w="6757" h="7901" extrusionOk="0">
                    <a:moveTo>
                      <a:pt x="3264" y="0"/>
                    </a:moveTo>
                    <a:cubicBezTo>
                      <a:pt x="1274" y="2047"/>
                      <a:pt x="37" y="4838"/>
                      <a:pt x="1" y="7900"/>
                    </a:cubicBezTo>
                    <a:lnTo>
                      <a:pt x="4675" y="7900"/>
                    </a:lnTo>
                    <a:cubicBezTo>
                      <a:pt x="4685" y="7421"/>
                      <a:pt x="4747" y="6946"/>
                      <a:pt x="4857" y="6481"/>
                    </a:cubicBezTo>
                    <a:lnTo>
                      <a:pt x="6757" y="6166"/>
                    </a:lnTo>
                    <a:lnTo>
                      <a:pt x="5550" y="4698"/>
                    </a:lnTo>
                    <a:cubicBezTo>
                      <a:pt x="5831" y="4189"/>
                      <a:pt x="6174" y="3718"/>
                      <a:pt x="6569" y="3305"/>
                    </a:cubicBezTo>
                    <a:lnTo>
                      <a:pt x="3264" y="0"/>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nvGrpSpPr>
              <p:cNvPr id="14" name="Google Shape;253;p18">
                <a:extLst>
                  <a:ext uri="{FF2B5EF4-FFF2-40B4-BE49-F238E27FC236}">
                    <a16:creationId xmlns:a16="http://schemas.microsoft.com/office/drawing/2014/main" id="{8C46EC19-18A3-B553-BDA8-F490457689B0}"/>
                  </a:ext>
                </a:extLst>
              </p:cNvPr>
              <p:cNvGrpSpPr/>
              <p:nvPr/>
            </p:nvGrpSpPr>
            <p:grpSpPr>
              <a:xfrm>
                <a:off x="3219721" y="2019164"/>
                <a:ext cx="435444" cy="495198"/>
                <a:chOff x="3118623" y="2194664"/>
                <a:chExt cx="376943" cy="428632"/>
              </a:xfrm>
            </p:grpSpPr>
            <p:sp>
              <p:nvSpPr>
                <p:cNvPr id="15" name="Google Shape;254;p18">
                  <a:extLst>
                    <a:ext uri="{FF2B5EF4-FFF2-40B4-BE49-F238E27FC236}">
                      <a16:creationId xmlns:a16="http://schemas.microsoft.com/office/drawing/2014/main" id="{AA736B3B-B6BF-4F0B-2E4E-09F7C9C341C2}"/>
                    </a:ext>
                  </a:extLst>
                </p:cNvPr>
                <p:cNvSpPr/>
                <p:nvPr/>
              </p:nvSpPr>
              <p:spPr>
                <a:xfrm>
                  <a:off x="3118623" y="2194664"/>
                  <a:ext cx="376943" cy="428632"/>
                </a:xfrm>
                <a:custGeom>
                  <a:avLst/>
                  <a:gdLst/>
                  <a:ahLst/>
                  <a:cxnLst/>
                  <a:rect l="l" t="t" r="r" b="b"/>
                  <a:pathLst>
                    <a:path w="2443" h="2778" extrusionOk="0">
                      <a:moveTo>
                        <a:pt x="1302" y="163"/>
                      </a:moveTo>
                      <a:lnTo>
                        <a:pt x="1302" y="334"/>
                      </a:lnTo>
                      <a:cubicBezTo>
                        <a:pt x="1276" y="333"/>
                        <a:pt x="1249" y="332"/>
                        <a:pt x="1220" y="332"/>
                      </a:cubicBezTo>
                      <a:cubicBezTo>
                        <a:pt x="1194" y="332"/>
                        <a:pt x="1166" y="333"/>
                        <a:pt x="1139" y="334"/>
                      </a:cubicBezTo>
                      <a:lnTo>
                        <a:pt x="1139" y="163"/>
                      </a:lnTo>
                      <a:close/>
                      <a:moveTo>
                        <a:pt x="1222" y="495"/>
                      </a:moveTo>
                      <a:cubicBezTo>
                        <a:pt x="1806" y="495"/>
                        <a:pt x="2279" y="970"/>
                        <a:pt x="2279" y="1552"/>
                      </a:cubicBezTo>
                      <a:cubicBezTo>
                        <a:pt x="2278" y="2138"/>
                        <a:pt x="1806" y="2615"/>
                        <a:pt x="1222" y="2615"/>
                      </a:cubicBezTo>
                      <a:cubicBezTo>
                        <a:pt x="639" y="2615"/>
                        <a:pt x="164" y="2138"/>
                        <a:pt x="164" y="1552"/>
                      </a:cubicBezTo>
                      <a:cubicBezTo>
                        <a:pt x="164" y="969"/>
                        <a:pt x="639" y="495"/>
                        <a:pt x="1222" y="495"/>
                      </a:cubicBezTo>
                      <a:close/>
                      <a:moveTo>
                        <a:pt x="814" y="1"/>
                      </a:moveTo>
                      <a:lnTo>
                        <a:pt x="814" y="163"/>
                      </a:lnTo>
                      <a:lnTo>
                        <a:pt x="977" y="163"/>
                      </a:lnTo>
                      <a:lnTo>
                        <a:pt x="977" y="356"/>
                      </a:lnTo>
                      <a:cubicBezTo>
                        <a:pt x="808" y="389"/>
                        <a:pt x="647" y="459"/>
                        <a:pt x="507" y="561"/>
                      </a:cubicBezTo>
                      <a:lnTo>
                        <a:pt x="369" y="423"/>
                      </a:lnTo>
                      <a:lnTo>
                        <a:pt x="484" y="308"/>
                      </a:lnTo>
                      <a:lnTo>
                        <a:pt x="369" y="193"/>
                      </a:lnTo>
                      <a:lnTo>
                        <a:pt x="23" y="538"/>
                      </a:lnTo>
                      <a:lnTo>
                        <a:pt x="139" y="653"/>
                      </a:lnTo>
                      <a:lnTo>
                        <a:pt x="253" y="538"/>
                      </a:lnTo>
                      <a:lnTo>
                        <a:pt x="381" y="666"/>
                      </a:lnTo>
                      <a:cubicBezTo>
                        <a:pt x="141" y="894"/>
                        <a:pt x="1" y="1207"/>
                        <a:pt x="1" y="1553"/>
                      </a:cubicBezTo>
                      <a:cubicBezTo>
                        <a:pt x="1" y="2228"/>
                        <a:pt x="548" y="2778"/>
                        <a:pt x="1220" y="2778"/>
                      </a:cubicBezTo>
                      <a:cubicBezTo>
                        <a:pt x="1894" y="2778"/>
                        <a:pt x="2441" y="2228"/>
                        <a:pt x="2441" y="1553"/>
                      </a:cubicBezTo>
                      <a:cubicBezTo>
                        <a:pt x="2442" y="1223"/>
                        <a:pt x="2312" y="905"/>
                        <a:pt x="2059" y="666"/>
                      </a:cubicBezTo>
                      <a:lnTo>
                        <a:pt x="2187" y="538"/>
                      </a:lnTo>
                      <a:lnTo>
                        <a:pt x="2303" y="653"/>
                      </a:lnTo>
                      <a:lnTo>
                        <a:pt x="2418" y="538"/>
                      </a:lnTo>
                      <a:lnTo>
                        <a:pt x="2073" y="193"/>
                      </a:lnTo>
                      <a:lnTo>
                        <a:pt x="1957" y="308"/>
                      </a:lnTo>
                      <a:lnTo>
                        <a:pt x="2073" y="423"/>
                      </a:lnTo>
                      <a:lnTo>
                        <a:pt x="1935" y="561"/>
                      </a:lnTo>
                      <a:cubicBezTo>
                        <a:pt x="1793" y="460"/>
                        <a:pt x="1635" y="389"/>
                        <a:pt x="1465" y="356"/>
                      </a:cubicBezTo>
                      <a:lnTo>
                        <a:pt x="1465" y="163"/>
                      </a:lnTo>
                      <a:lnTo>
                        <a:pt x="1628" y="163"/>
                      </a:lnTo>
                      <a:lnTo>
                        <a:pt x="1628"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6" name="Google Shape;255;p18">
                  <a:extLst>
                    <a:ext uri="{FF2B5EF4-FFF2-40B4-BE49-F238E27FC236}">
                      <a16:creationId xmlns:a16="http://schemas.microsoft.com/office/drawing/2014/main" id="{648874C2-3CFE-287E-4490-D51209A24274}"/>
                    </a:ext>
                  </a:extLst>
                </p:cNvPr>
                <p:cNvSpPr/>
                <p:nvPr/>
              </p:nvSpPr>
              <p:spPr>
                <a:xfrm>
                  <a:off x="3269368" y="2296035"/>
                  <a:ext cx="75450" cy="175896"/>
                </a:xfrm>
                <a:custGeom>
                  <a:avLst/>
                  <a:gdLst/>
                  <a:ahLst/>
                  <a:cxnLst/>
                  <a:rect l="l" t="t" r="r" b="b"/>
                  <a:pathLst>
                    <a:path w="489" h="1140" extrusionOk="0">
                      <a:moveTo>
                        <a:pt x="245" y="812"/>
                      </a:moveTo>
                      <a:cubicBezTo>
                        <a:pt x="289" y="812"/>
                        <a:pt x="327" y="850"/>
                        <a:pt x="327" y="894"/>
                      </a:cubicBezTo>
                      <a:cubicBezTo>
                        <a:pt x="325" y="940"/>
                        <a:pt x="289" y="976"/>
                        <a:pt x="245" y="976"/>
                      </a:cubicBezTo>
                      <a:cubicBezTo>
                        <a:pt x="200" y="976"/>
                        <a:pt x="164" y="939"/>
                        <a:pt x="164" y="894"/>
                      </a:cubicBezTo>
                      <a:cubicBezTo>
                        <a:pt x="164" y="850"/>
                        <a:pt x="200" y="812"/>
                        <a:pt x="245" y="812"/>
                      </a:cubicBezTo>
                      <a:close/>
                      <a:moveTo>
                        <a:pt x="163" y="0"/>
                      </a:moveTo>
                      <a:lnTo>
                        <a:pt x="163" y="666"/>
                      </a:lnTo>
                      <a:cubicBezTo>
                        <a:pt x="68" y="698"/>
                        <a:pt x="1" y="789"/>
                        <a:pt x="1" y="896"/>
                      </a:cubicBezTo>
                      <a:cubicBezTo>
                        <a:pt x="1" y="1030"/>
                        <a:pt x="110" y="1139"/>
                        <a:pt x="244" y="1139"/>
                      </a:cubicBezTo>
                      <a:cubicBezTo>
                        <a:pt x="379" y="1139"/>
                        <a:pt x="489" y="1030"/>
                        <a:pt x="489" y="896"/>
                      </a:cubicBezTo>
                      <a:cubicBezTo>
                        <a:pt x="488" y="789"/>
                        <a:pt x="420" y="698"/>
                        <a:pt x="325" y="666"/>
                      </a:cubicBezTo>
                      <a:lnTo>
                        <a:pt x="32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7" name="Google Shape;256;p18">
                  <a:extLst>
                    <a:ext uri="{FF2B5EF4-FFF2-40B4-BE49-F238E27FC236}">
                      <a16:creationId xmlns:a16="http://schemas.microsoft.com/office/drawing/2014/main" id="{78AD9F7E-55D1-569F-8A0F-318454A321E7}"/>
                    </a:ext>
                  </a:extLst>
                </p:cNvPr>
                <p:cNvSpPr/>
                <p:nvPr/>
              </p:nvSpPr>
              <p:spPr>
                <a:xfrm>
                  <a:off x="3294518" y="2547070"/>
                  <a:ext cx="25150" cy="24996"/>
                </a:xfrm>
                <a:custGeom>
                  <a:avLst/>
                  <a:gdLst/>
                  <a:ahLst/>
                  <a:cxnLst/>
                  <a:rect l="l" t="t" r="r" b="b"/>
                  <a:pathLst>
                    <a:path w="163" h="162" extrusionOk="0">
                      <a:moveTo>
                        <a:pt x="1" y="0"/>
                      </a:moveTo>
                      <a:lnTo>
                        <a:pt x="1" y="162"/>
                      </a:lnTo>
                      <a:lnTo>
                        <a:pt x="162" y="162"/>
                      </a:lnTo>
                      <a:lnTo>
                        <a:pt x="162"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8" name="Google Shape;257;p18">
                  <a:extLst>
                    <a:ext uri="{FF2B5EF4-FFF2-40B4-BE49-F238E27FC236}">
                      <a16:creationId xmlns:a16="http://schemas.microsoft.com/office/drawing/2014/main" id="{62BCAD35-3284-3047-FCAE-01BC687EDB47}"/>
                    </a:ext>
                  </a:extLst>
                </p:cNvPr>
                <p:cNvSpPr/>
                <p:nvPr/>
              </p:nvSpPr>
              <p:spPr>
                <a:xfrm>
                  <a:off x="3169077" y="2421475"/>
                  <a:ext cx="24996" cy="25150"/>
                </a:xfrm>
                <a:custGeom>
                  <a:avLst/>
                  <a:gdLst/>
                  <a:ahLst/>
                  <a:cxnLst/>
                  <a:rect l="l" t="t" r="r" b="b"/>
                  <a:pathLst>
                    <a:path w="162" h="163" extrusionOk="0">
                      <a:moveTo>
                        <a:pt x="0" y="1"/>
                      </a:moveTo>
                      <a:lnTo>
                        <a:pt x="0" y="163"/>
                      </a:lnTo>
                      <a:lnTo>
                        <a:pt x="162" y="163"/>
                      </a:lnTo>
                      <a:lnTo>
                        <a:pt x="162"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19" name="Google Shape;258;p18">
                  <a:extLst>
                    <a:ext uri="{FF2B5EF4-FFF2-40B4-BE49-F238E27FC236}">
                      <a16:creationId xmlns:a16="http://schemas.microsoft.com/office/drawing/2014/main" id="{1B3090BA-3914-361F-F91C-458DD486C8AD}"/>
                    </a:ext>
                  </a:extLst>
                </p:cNvPr>
                <p:cNvSpPr/>
                <p:nvPr/>
              </p:nvSpPr>
              <p:spPr>
                <a:xfrm>
                  <a:off x="3420113" y="2421475"/>
                  <a:ext cx="24996" cy="25150"/>
                </a:xfrm>
                <a:custGeom>
                  <a:avLst/>
                  <a:gdLst/>
                  <a:ahLst/>
                  <a:cxnLst/>
                  <a:rect l="l" t="t" r="r" b="b"/>
                  <a:pathLst>
                    <a:path w="162" h="163" extrusionOk="0">
                      <a:moveTo>
                        <a:pt x="0" y="1"/>
                      </a:moveTo>
                      <a:lnTo>
                        <a:pt x="0" y="163"/>
                      </a:lnTo>
                      <a:lnTo>
                        <a:pt x="162" y="163"/>
                      </a:lnTo>
                      <a:lnTo>
                        <a:pt x="162" y="1"/>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0" name="Google Shape;259;p18">
                  <a:extLst>
                    <a:ext uri="{FF2B5EF4-FFF2-40B4-BE49-F238E27FC236}">
                      <a16:creationId xmlns:a16="http://schemas.microsoft.com/office/drawing/2014/main" id="{4A4E5CB9-1389-47B3-73BE-8C82DED54296}"/>
                    </a:ext>
                  </a:extLst>
                </p:cNvPr>
                <p:cNvSpPr/>
                <p:nvPr/>
              </p:nvSpPr>
              <p:spPr>
                <a:xfrm>
                  <a:off x="3200553" y="2505257"/>
                  <a:ext cx="35642" cy="35642"/>
                </a:xfrm>
                <a:custGeom>
                  <a:avLst/>
                  <a:gdLst/>
                  <a:ahLst/>
                  <a:cxnLst/>
                  <a:rect l="l" t="t" r="r" b="b"/>
                  <a:pathLst>
                    <a:path w="231" h="231" extrusionOk="0">
                      <a:moveTo>
                        <a:pt x="115" y="0"/>
                      </a:moveTo>
                      <a:lnTo>
                        <a:pt x="1" y="115"/>
                      </a:lnTo>
                      <a:lnTo>
                        <a:pt x="115" y="230"/>
                      </a:lnTo>
                      <a:lnTo>
                        <a:pt x="231" y="115"/>
                      </a:lnTo>
                      <a:lnTo>
                        <a:pt x="11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1" name="Google Shape;260;p18">
                  <a:extLst>
                    <a:ext uri="{FF2B5EF4-FFF2-40B4-BE49-F238E27FC236}">
                      <a16:creationId xmlns:a16="http://schemas.microsoft.com/office/drawing/2014/main" id="{FD91C3F3-6BFD-D28D-F798-1B41701CCF74}"/>
                    </a:ext>
                  </a:extLst>
                </p:cNvPr>
                <p:cNvSpPr/>
                <p:nvPr/>
              </p:nvSpPr>
              <p:spPr>
                <a:xfrm>
                  <a:off x="3377837" y="2327665"/>
                  <a:ext cx="35796" cy="35642"/>
                </a:xfrm>
                <a:custGeom>
                  <a:avLst/>
                  <a:gdLst/>
                  <a:ahLst/>
                  <a:cxnLst/>
                  <a:rect l="l" t="t" r="r" b="b"/>
                  <a:pathLst>
                    <a:path w="232" h="231" extrusionOk="0">
                      <a:moveTo>
                        <a:pt x="116" y="0"/>
                      </a:moveTo>
                      <a:lnTo>
                        <a:pt x="1" y="115"/>
                      </a:lnTo>
                      <a:lnTo>
                        <a:pt x="116" y="230"/>
                      </a:lnTo>
                      <a:lnTo>
                        <a:pt x="231" y="115"/>
                      </a:lnTo>
                      <a:lnTo>
                        <a:pt x="116"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2" name="Google Shape;261;p18">
                  <a:extLst>
                    <a:ext uri="{FF2B5EF4-FFF2-40B4-BE49-F238E27FC236}">
                      <a16:creationId xmlns:a16="http://schemas.microsoft.com/office/drawing/2014/main" id="{70F1E789-4E53-BB6B-0EB3-0C9CCFF00D5F}"/>
                    </a:ext>
                  </a:extLst>
                </p:cNvPr>
                <p:cNvSpPr/>
                <p:nvPr/>
              </p:nvSpPr>
              <p:spPr>
                <a:xfrm>
                  <a:off x="3377837" y="2505257"/>
                  <a:ext cx="35796" cy="35642"/>
                </a:xfrm>
                <a:custGeom>
                  <a:avLst/>
                  <a:gdLst/>
                  <a:ahLst/>
                  <a:cxnLst/>
                  <a:rect l="l" t="t" r="r" b="b"/>
                  <a:pathLst>
                    <a:path w="232" h="231" extrusionOk="0">
                      <a:moveTo>
                        <a:pt x="116" y="0"/>
                      </a:moveTo>
                      <a:lnTo>
                        <a:pt x="1" y="115"/>
                      </a:lnTo>
                      <a:lnTo>
                        <a:pt x="116" y="230"/>
                      </a:lnTo>
                      <a:lnTo>
                        <a:pt x="231" y="115"/>
                      </a:lnTo>
                      <a:lnTo>
                        <a:pt x="116"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sp>
              <p:nvSpPr>
                <p:cNvPr id="23" name="Google Shape;262;p18">
                  <a:extLst>
                    <a:ext uri="{FF2B5EF4-FFF2-40B4-BE49-F238E27FC236}">
                      <a16:creationId xmlns:a16="http://schemas.microsoft.com/office/drawing/2014/main" id="{54EBB1A3-7314-16FD-F1E3-1A0798FB974A}"/>
                    </a:ext>
                  </a:extLst>
                </p:cNvPr>
                <p:cNvSpPr/>
                <p:nvPr/>
              </p:nvSpPr>
              <p:spPr>
                <a:xfrm>
                  <a:off x="3200553" y="2327665"/>
                  <a:ext cx="35642" cy="35642"/>
                </a:xfrm>
                <a:custGeom>
                  <a:avLst/>
                  <a:gdLst/>
                  <a:ahLst/>
                  <a:cxnLst/>
                  <a:rect l="l" t="t" r="r" b="b"/>
                  <a:pathLst>
                    <a:path w="231" h="231" extrusionOk="0">
                      <a:moveTo>
                        <a:pt x="115" y="0"/>
                      </a:moveTo>
                      <a:lnTo>
                        <a:pt x="1" y="115"/>
                      </a:lnTo>
                      <a:lnTo>
                        <a:pt x="115" y="230"/>
                      </a:lnTo>
                      <a:lnTo>
                        <a:pt x="231" y="115"/>
                      </a:lnTo>
                      <a:lnTo>
                        <a:pt x="115" y="0"/>
                      </a:lnTo>
                      <a:close/>
                    </a:path>
                  </a:pathLst>
                </a:custGeom>
                <a:solidFill>
                  <a:srgbClr val="FFFFFF"/>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spcBef>
                      <a:spcPts val="0"/>
                    </a:spcBef>
                    <a:spcAft>
                      <a:spcPts val="0"/>
                    </a:spcAft>
                    <a:buNone/>
                  </a:pPr>
                  <a:endParaRPr/>
                </a:p>
              </p:txBody>
            </p:sp>
          </p:grpSp>
        </p:grpSp>
      </p:grpSp>
    </p:spTree>
    <p:extLst>
      <p:ext uri="{BB962C8B-B14F-4D97-AF65-F5344CB8AC3E}">
        <p14:creationId xmlns:p14="http://schemas.microsoft.com/office/powerpoint/2010/main" val="13317414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1000"/>
                                        <p:tgtEl>
                                          <p:spTgt spid="3">
                                            <p:txEl>
                                              <p:pRg st="4" end="4"/>
                                            </p:txEl>
                                          </p:spTgt>
                                        </p:tgtEl>
                                      </p:cBhvr>
                                    </p:animEffect>
                                    <p:anim calcmode="lin" valueType="num">
                                      <p:cBhvr>
                                        <p:cTn id="2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1000"/>
                                        <p:tgtEl>
                                          <p:spTgt spid="3">
                                            <p:txEl>
                                              <p:pRg st="6" end="6"/>
                                            </p:txEl>
                                          </p:spTgt>
                                        </p:tgtEl>
                                      </p:cBhvr>
                                    </p:animEffect>
                                    <p:anim calcmode="lin" valueType="num">
                                      <p:cBhvr>
                                        <p:cTn id="3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250</TotalTime>
  <Words>1285</Words>
  <Application>Microsoft Office PowerPoint</Application>
  <PresentationFormat>Widescreen</PresentationFormat>
  <Paragraphs>69</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Aharoni</vt:lpstr>
      <vt:lpstr>Arial</vt:lpstr>
      <vt:lpstr>Calibri</vt:lpstr>
      <vt:lpstr>Calibri Light</vt:lpstr>
      <vt:lpstr>Fira Sans Extra Condensed</vt:lpstr>
      <vt:lpstr>Roboto</vt:lpstr>
      <vt:lpstr>Office Theme</vt:lpstr>
      <vt:lpstr>PowerPoint Presentation</vt:lpstr>
      <vt:lpstr>      OVERVIEW</vt:lpstr>
      <vt:lpstr>Monthly Sales:</vt:lpstr>
      <vt:lpstr> Sales by Territory:</vt:lpstr>
      <vt:lpstr> Sales by Product :</vt:lpstr>
      <vt:lpstr>Top Country’s with the highest Sales:</vt:lpstr>
      <vt:lpstr>ORDER STATUS </vt:lpstr>
      <vt:lpstr>HOW WE  POSSIBLY GET EXPONENTIAL GROWTH IN OTHER MONTHS</vt:lpstr>
      <vt:lpstr>Why isn't our sales performance good in Japan, and what are the next steps we can take to improve sales in this market?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PranXu Singh</dc:creator>
  <cp:lastModifiedBy>PranXu Singh</cp:lastModifiedBy>
  <cp:revision>7</cp:revision>
  <dcterms:created xsi:type="dcterms:W3CDTF">2023-04-14T08:52:14Z</dcterms:created>
  <dcterms:modified xsi:type="dcterms:W3CDTF">2023-04-15T07:46:50Z</dcterms:modified>
</cp:coreProperties>
</file>

<file path=docProps/thumbnail.jpeg>
</file>